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Poppins" panose="00000500000000000000" pitchFamily="2" charset="0"/>
      <p:regular r:id="rId23"/>
      <p:bold r:id="rId24"/>
      <p:italic r:id="rId25"/>
      <p:boldItalic r:id="rId26"/>
    </p:embeddedFont>
    <p:embeddedFont>
      <p:font typeface="Poppins Bold" panose="00000800000000000000" pitchFamily="2" charset="0"/>
      <p:regular r:id="rId27"/>
      <p:bold r:id="rId28"/>
    </p:embeddedFont>
    <p:embeddedFont>
      <p:font typeface="Poppins Semi-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42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157110">
            <a:off x="7180642" y="8761295"/>
            <a:ext cx="6770596" cy="5924271"/>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4A425F"/>
            </a:solidFill>
          </p:spPr>
        </p:sp>
        <p:sp>
          <p:nvSpPr>
            <p:cNvPr id="4" name="TextBox 4"/>
            <p:cNvSpPr txBox="1"/>
            <p:nvPr/>
          </p:nvSpPr>
          <p:spPr>
            <a:xfrm>
              <a:off x="127000" y="273050"/>
              <a:ext cx="558800" cy="3873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336846" y="-285213"/>
            <a:ext cx="12634095" cy="10857425"/>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3581814">
            <a:off x="6855142" y="-943454"/>
            <a:ext cx="11179407" cy="1054917"/>
            <a:chOff x="0" y="0"/>
            <a:chExt cx="1302038" cy="122864"/>
          </a:xfrm>
        </p:grpSpPr>
        <p:sp>
          <p:nvSpPr>
            <p:cNvPr id="9" name="Freeform 9"/>
            <p:cNvSpPr/>
            <p:nvPr/>
          </p:nvSpPr>
          <p:spPr>
            <a:xfrm>
              <a:off x="0" y="0"/>
              <a:ext cx="1302038" cy="122864"/>
            </a:xfrm>
            <a:custGeom>
              <a:avLst/>
              <a:gdLst/>
              <a:ahLst/>
              <a:cxnLst/>
              <a:rect l="l" t="t" r="r" b="b"/>
              <a:pathLst>
                <a:path w="1302038" h="122864">
                  <a:moveTo>
                    <a:pt x="203200" y="0"/>
                  </a:moveTo>
                  <a:lnTo>
                    <a:pt x="1302038" y="0"/>
                  </a:lnTo>
                  <a:lnTo>
                    <a:pt x="1098838" y="122864"/>
                  </a:lnTo>
                  <a:lnTo>
                    <a:pt x="0" y="122864"/>
                  </a:lnTo>
                  <a:lnTo>
                    <a:pt x="203200" y="0"/>
                  </a:lnTo>
                  <a:close/>
                </a:path>
              </a:pathLst>
            </a:custGeom>
            <a:solidFill>
              <a:srgbClr val="7E43C8"/>
            </a:solidFill>
          </p:spPr>
        </p:sp>
        <p:sp>
          <p:nvSpPr>
            <p:cNvPr id="10" name="TextBox 10"/>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1562082" y="0"/>
            <a:ext cx="6725918" cy="10572213"/>
            <a:chOff x="0" y="0"/>
            <a:chExt cx="14157706" cy="22253956"/>
          </a:xfrm>
        </p:grpSpPr>
        <p:sp>
          <p:nvSpPr>
            <p:cNvPr id="12" name="Freeform 12"/>
            <p:cNvSpPr/>
            <p:nvPr/>
          </p:nvSpPr>
          <p:spPr>
            <a:xfrm>
              <a:off x="0" y="0"/>
              <a:ext cx="14157706" cy="22253956"/>
            </a:xfrm>
            <a:custGeom>
              <a:avLst/>
              <a:gdLst/>
              <a:ahLst/>
              <a:cxnLst/>
              <a:rect l="l" t="t" r="r" b="b"/>
              <a:pathLst>
                <a:path w="14157706" h="22253956">
                  <a:moveTo>
                    <a:pt x="6542786" y="0"/>
                  </a:moveTo>
                  <a:lnTo>
                    <a:pt x="0" y="11206226"/>
                  </a:lnTo>
                  <a:lnTo>
                    <a:pt x="6323711" y="22253956"/>
                  </a:lnTo>
                  <a:lnTo>
                    <a:pt x="14157706" y="22253956"/>
                  </a:lnTo>
                  <a:lnTo>
                    <a:pt x="14157706" y="0"/>
                  </a:lnTo>
                  <a:close/>
                </a:path>
              </a:pathLst>
            </a:custGeom>
            <a:blipFill>
              <a:blip r:embed="rId2"/>
              <a:stretch>
                <a:fillRect l="-67963" r="-67963"/>
              </a:stretch>
            </a:blipFill>
          </p:spPr>
        </p:sp>
      </p:grpSp>
      <p:grpSp>
        <p:nvGrpSpPr>
          <p:cNvPr id="13" name="Group 13"/>
          <p:cNvGrpSpPr/>
          <p:nvPr/>
        </p:nvGrpSpPr>
        <p:grpSpPr>
          <a:xfrm rot="-3581814">
            <a:off x="6652857" y="2038929"/>
            <a:ext cx="12860510" cy="733671"/>
            <a:chOff x="0" y="0"/>
            <a:chExt cx="2153673" cy="122864"/>
          </a:xfrm>
        </p:grpSpPr>
        <p:sp>
          <p:nvSpPr>
            <p:cNvPr id="14" name="Freeform 14"/>
            <p:cNvSpPr/>
            <p:nvPr/>
          </p:nvSpPr>
          <p:spPr>
            <a:xfrm>
              <a:off x="0" y="0"/>
              <a:ext cx="2153674" cy="122864"/>
            </a:xfrm>
            <a:custGeom>
              <a:avLst/>
              <a:gdLst/>
              <a:ahLst/>
              <a:cxnLst/>
              <a:rect l="l" t="t" r="r" b="b"/>
              <a:pathLst>
                <a:path w="2153674" h="122864">
                  <a:moveTo>
                    <a:pt x="203200" y="0"/>
                  </a:moveTo>
                  <a:lnTo>
                    <a:pt x="2153674" y="0"/>
                  </a:lnTo>
                  <a:lnTo>
                    <a:pt x="1950474" y="122864"/>
                  </a:lnTo>
                  <a:lnTo>
                    <a:pt x="0" y="122864"/>
                  </a:lnTo>
                  <a:lnTo>
                    <a:pt x="203200" y="0"/>
                  </a:lnTo>
                  <a:close/>
                </a:path>
              </a:pathLst>
            </a:custGeom>
            <a:solidFill>
              <a:srgbClr val="7E43C8"/>
            </a:solidFill>
          </p:spPr>
        </p:sp>
        <p:sp>
          <p:nvSpPr>
            <p:cNvPr id="15" name="TextBox 15"/>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3613172">
            <a:off x="5726975" y="8674198"/>
            <a:ext cx="14731324" cy="1413676"/>
            <a:chOff x="0" y="0"/>
            <a:chExt cx="1195869" cy="114760"/>
          </a:xfrm>
        </p:grpSpPr>
        <p:sp>
          <p:nvSpPr>
            <p:cNvPr id="17" name="Freeform 17"/>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8" name="TextBox 1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3613172">
            <a:off x="8021476" y="9666424"/>
            <a:ext cx="7207232" cy="691634"/>
            <a:chOff x="0" y="0"/>
            <a:chExt cx="1195869" cy="114760"/>
          </a:xfrm>
        </p:grpSpPr>
        <p:sp>
          <p:nvSpPr>
            <p:cNvPr id="20" name="Freeform 20"/>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21" name="TextBox 21"/>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028700" y="817804"/>
            <a:ext cx="1377064" cy="1377064"/>
          </a:xfrm>
          <a:custGeom>
            <a:avLst/>
            <a:gdLst/>
            <a:ahLst/>
            <a:cxnLst/>
            <a:rect l="l" t="t" r="r" b="b"/>
            <a:pathLst>
              <a:path w="1377064" h="1377064">
                <a:moveTo>
                  <a:pt x="0" y="0"/>
                </a:moveTo>
                <a:lnTo>
                  <a:pt x="1377064" y="0"/>
                </a:lnTo>
                <a:lnTo>
                  <a:pt x="1377064" y="1377064"/>
                </a:lnTo>
                <a:lnTo>
                  <a:pt x="0" y="1377064"/>
                </a:lnTo>
                <a:lnTo>
                  <a:pt x="0" y="0"/>
                </a:lnTo>
                <a:close/>
              </a:path>
            </a:pathLst>
          </a:custGeom>
          <a:blipFill>
            <a:blip r:embed="rId3"/>
            <a:stretch>
              <a:fillRect/>
            </a:stretch>
          </a:blipFill>
        </p:spPr>
      </p:sp>
      <p:sp>
        <p:nvSpPr>
          <p:cNvPr id="23" name="Freeform 23"/>
          <p:cNvSpPr/>
          <p:nvPr/>
        </p:nvSpPr>
        <p:spPr>
          <a:xfrm>
            <a:off x="1368794" y="8291201"/>
            <a:ext cx="696876" cy="761991"/>
          </a:xfrm>
          <a:custGeom>
            <a:avLst/>
            <a:gdLst/>
            <a:ahLst/>
            <a:cxnLst/>
            <a:rect l="l" t="t" r="r" b="b"/>
            <a:pathLst>
              <a:path w="696876" h="761991">
                <a:moveTo>
                  <a:pt x="0" y="0"/>
                </a:moveTo>
                <a:lnTo>
                  <a:pt x="696876" y="0"/>
                </a:lnTo>
                <a:lnTo>
                  <a:pt x="696876" y="761991"/>
                </a:lnTo>
                <a:lnTo>
                  <a:pt x="0" y="7619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2255428" y="8662671"/>
            <a:ext cx="4348047" cy="466691"/>
          </a:xfrm>
          <a:prstGeom prst="rect">
            <a:avLst/>
          </a:prstGeom>
        </p:spPr>
        <p:txBody>
          <a:bodyPr lIns="0" tIns="0" rIns="0" bIns="0" rtlCol="0" anchor="t">
            <a:spAutoFit/>
          </a:bodyPr>
          <a:lstStyle/>
          <a:p>
            <a:pPr>
              <a:lnSpc>
                <a:spcPts val="3490"/>
              </a:lnSpc>
            </a:pPr>
            <a:r>
              <a:rPr lang="en-US" sz="3061">
                <a:solidFill>
                  <a:srgbClr val="000000"/>
                </a:solidFill>
                <a:latin typeface="Poppins Semi-Bold"/>
              </a:rPr>
              <a:t>Week 3</a:t>
            </a:r>
          </a:p>
        </p:txBody>
      </p:sp>
      <p:sp>
        <p:nvSpPr>
          <p:cNvPr id="25" name="TextBox 25"/>
          <p:cNvSpPr txBox="1"/>
          <p:nvPr/>
        </p:nvSpPr>
        <p:spPr>
          <a:xfrm>
            <a:off x="2255428" y="8291196"/>
            <a:ext cx="4348047" cy="381000"/>
          </a:xfrm>
          <a:prstGeom prst="rect">
            <a:avLst/>
          </a:prstGeom>
        </p:spPr>
        <p:txBody>
          <a:bodyPr lIns="0" tIns="0" rIns="0" bIns="0" rtlCol="0" anchor="t">
            <a:spAutoFit/>
          </a:bodyPr>
          <a:lstStyle/>
          <a:p>
            <a:pPr>
              <a:lnSpc>
                <a:spcPts val="2849"/>
              </a:lnSpc>
            </a:pPr>
            <a:r>
              <a:rPr lang="en-US" sz="2499">
                <a:solidFill>
                  <a:srgbClr val="000000"/>
                </a:solidFill>
                <a:latin typeface="Poppins"/>
              </a:rPr>
              <a:t>04 Sep 2023 - 08 Sep 2023</a:t>
            </a:r>
          </a:p>
        </p:txBody>
      </p:sp>
      <p:sp>
        <p:nvSpPr>
          <p:cNvPr id="26" name="TextBox 26"/>
          <p:cNvSpPr txBox="1"/>
          <p:nvPr/>
        </p:nvSpPr>
        <p:spPr>
          <a:xfrm>
            <a:off x="1028700" y="3785383"/>
            <a:ext cx="8762544" cy="1251585"/>
          </a:xfrm>
          <a:prstGeom prst="rect">
            <a:avLst/>
          </a:prstGeom>
        </p:spPr>
        <p:txBody>
          <a:bodyPr lIns="0" tIns="0" rIns="0" bIns="0" rtlCol="0" anchor="t">
            <a:spAutoFit/>
          </a:bodyPr>
          <a:lstStyle/>
          <a:p>
            <a:pPr>
              <a:lnSpc>
                <a:spcPts val="9120"/>
              </a:lnSpc>
            </a:pPr>
            <a:r>
              <a:rPr lang="en-US" sz="8000">
                <a:solidFill>
                  <a:srgbClr val="000000"/>
                </a:solidFill>
                <a:latin typeface="Poppins Bold"/>
              </a:rPr>
              <a:t>Journey PPT</a:t>
            </a:r>
          </a:p>
        </p:txBody>
      </p:sp>
      <p:sp>
        <p:nvSpPr>
          <p:cNvPr id="27" name="TextBox 27"/>
          <p:cNvSpPr txBox="1"/>
          <p:nvPr/>
        </p:nvSpPr>
        <p:spPr>
          <a:xfrm>
            <a:off x="1028700" y="5133975"/>
            <a:ext cx="5555725" cy="531206"/>
          </a:xfrm>
          <a:prstGeom prst="rect">
            <a:avLst/>
          </a:prstGeom>
        </p:spPr>
        <p:txBody>
          <a:bodyPr lIns="0" tIns="0" rIns="0" bIns="0" rtlCol="0" anchor="t">
            <a:spAutoFit/>
          </a:bodyPr>
          <a:lstStyle/>
          <a:p>
            <a:pPr>
              <a:lnSpc>
                <a:spcPts val="3946"/>
              </a:lnSpc>
            </a:pPr>
            <a:r>
              <a:rPr lang="en-US" sz="3462" spc="148">
                <a:solidFill>
                  <a:srgbClr val="000000"/>
                </a:solidFill>
                <a:latin typeface="Poppins Semi-Bold"/>
              </a:rPr>
              <a:t>Tanishqa Aggarwal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8968" y="2461200"/>
            <a:ext cx="12030063" cy="6804504"/>
          </a:xfrm>
          <a:custGeom>
            <a:avLst/>
            <a:gdLst/>
            <a:ahLst/>
            <a:cxnLst/>
            <a:rect l="l" t="t" r="r" b="b"/>
            <a:pathLst>
              <a:path w="12030063" h="6804504">
                <a:moveTo>
                  <a:pt x="0" y="0"/>
                </a:moveTo>
                <a:lnTo>
                  <a:pt x="12030064" y="0"/>
                </a:lnTo>
                <a:lnTo>
                  <a:pt x="12030064" y="6804504"/>
                </a:lnTo>
                <a:lnTo>
                  <a:pt x="0" y="6804504"/>
                </a:lnTo>
                <a:lnTo>
                  <a:pt x="0" y="0"/>
                </a:lnTo>
                <a:close/>
              </a:path>
            </a:pathLst>
          </a:custGeom>
          <a:blipFill>
            <a:blip r:embed="rId2"/>
            <a:stretch>
              <a:fillRect/>
            </a:stretch>
          </a:blipFill>
        </p:spPr>
      </p:sp>
      <p:sp>
        <p:nvSpPr>
          <p:cNvPr id="3" name="TextBox 3"/>
          <p:cNvSpPr txBox="1"/>
          <p:nvPr/>
        </p:nvSpPr>
        <p:spPr>
          <a:xfrm>
            <a:off x="6329915" y="36663"/>
            <a:ext cx="5628169" cy="1095357"/>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4</a:t>
            </a:r>
          </a:p>
        </p:txBody>
      </p:sp>
      <p:sp>
        <p:nvSpPr>
          <p:cNvPr id="4" name="TextBox 4"/>
          <p:cNvSpPr txBox="1"/>
          <p:nvPr/>
        </p:nvSpPr>
        <p:spPr>
          <a:xfrm>
            <a:off x="5281904" y="1449465"/>
            <a:ext cx="8169401"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Data Factory (part 2)</a:t>
            </a:r>
          </a:p>
        </p:txBody>
      </p:sp>
      <p:sp>
        <p:nvSpPr>
          <p:cNvPr id="5" name="TextBox 5"/>
          <p:cNvSpPr txBox="1"/>
          <p:nvPr/>
        </p:nvSpPr>
        <p:spPr>
          <a:xfrm>
            <a:off x="8198310" y="1065363"/>
            <a:ext cx="1891380" cy="441271"/>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07 Sep 2023</a:t>
            </a:r>
          </a:p>
        </p:txBody>
      </p:sp>
      <p:sp>
        <p:nvSpPr>
          <p:cNvPr id="6" name="TextBox 6"/>
          <p:cNvSpPr txBox="1"/>
          <p:nvPr/>
        </p:nvSpPr>
        <p:spPr>
          <a:xfrm>
            <a:off x="6926732" y="9410700"/>
            <a:ext cx="4434537"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Creating Resource Group Using Bash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04454" y="2325729"/>
            <a:ext cx="12279093" cy="6932571"/>
          </a:xfrm>
          <a:custGeom>
            <a:avLst/>
            <a:gdLst/>
            <a:ahLst/>
            <a:cxnLst/>
            <a:rect l="l" t="t" r="r" b="b"/>
            <a:pathLst>
              <a:path w="12279093" h="6932571">
                <a:moveTo>
                  <a:pt x="0" y="0"/>
                </a:moveTo>
                <a:lnTo>
                  <a:pt x="12279092" y="0"/>
                </a:lnTo>
                <a:lnTo>
                  <a:pt x="12279092" y="6932571"/>
                </a:lnTo>
                <a:lnTo>
                  <a:pt x="0" y="6932571"/>
                </a:lnTo>
                <a:lnTo>
                  <a:pt x="0" y="0"/>
                </a:lnTo>
                <a:close/>
              </a:path>
            </a:pathLst>
          </a:custGeom>
          <a:blipFill>
            <a:blip r:embed="rId2"/>
            <a:stretch>
              <a:fillRect/>
            </a:stretch>
          </a:blipFill>
        </p:spPr>
      </p:sp>
      <p:sp>
        <p:nvSpPr>
          <p:cNvPr id="3" name="TextBox 3"/>
          <p:cNvSpPr txBox="1"/>
          <p:nvPr/>
        </p:nvSpPr>
        <p:spPr>
          <a:xfrm>
            <a:off x="6329915" y="36663"/>
            <a:ext cx="5628169" cy="1095357"/>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4</a:t>
            </a:r>
          </a:p>
        </p:txBody>
      </p:sp>
      <p:sp>
        <p:nvSpPr>
          <p:cNvPr id="4" name="TextBox 4"/>
          <p:cNvSpPr txBox="1"/>
          <p:nvPr/>
        </p:nvSpPr>
        <p:spPr>
          <a:xfrm>
            <a:off x="5281904" y="1449465"/>
            <a:ext cx="8169401"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Data Factory (part 2)</a:t>
            </a:r>
          </a:p>
        </p:txBody>
      </p:sp>
      <p:sp>
        <p:nvSpPr>
          <p:cNvPr id="5" name="TextBox 5"/>
          <p:cNvSpPr txBox="1"/>
          <p:nvPr/>
        </p:nvSpPr>
        <p:spPr>
          <a:xfrm>
            <a:off x="8198310" y="1065363"/>
            <a:ext cx="1891380" cy="441271"/>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07 Sep 2023</a:t>
            </a:r>
          </a:p>
        </p:txBody>
      </p:sp>
      <p:sp>
        <p:nvSpPr>
          <p:cNvPr id="6" name="TextBox 6"/>
          <p:cNvSpPr txBox="1"/>
          <p:nvPr/>
        </p:nvSpPr>
        <p:spPr>
          <a:xfrm>
            <a:off x="6881948" y="9410700"/>
            <a:ext cx="4524104"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Creating Storage Account Using Bash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04454" y="2325729"/>
            <a:ext cx="12279093" cy="6932571"/>
          </a:xfrm>
          <a:custGeom>
            <a:avLst/>
            <a:gdLst/>
            <a:ahLst/>
            <a:cxnLst/>
            <a:rect l="l" t="t" r="r" b="b"/>
            <a:pathLst>
              <a:path w="12279093" h="6932571">
                <a:moveTo>
                  <a:pt x="0" y="0"/>
                </a:moveTo>
                <a:lnTo>
                  <a:pt x="12279092" y="0"/>
                </a:lnTo>
                <a:lnTo>
                  <a:pt x="12279092" y="6932571"/>
                </a:lnTo>
                <a:lnTo>
                  <a:pt x="0" y="6932571"/>
                </a:lnTo>
                <a:lnTo>
                  <a:pt x="0" y="0"/>
                </a:lnTo>
                <a:close/>
              </a:path>
            </a:pathLst>
          </a:custGeom>
          <a:blipFill>
            <a:blip r:embed="rId2"/>
            <a:stretch>
              <a:fillRect/>
            </a:stretch>
          </a:blipFill>
        </p:spPr>
      </p:sp>
      <p:sp>
        <p:nvSpPr>
          <p:cNvPr id="3" name="TextBox 3"/>
          <p:cNvSpPr txBox="1"/>
          <p:nvPr/>
        </p:nvSpPr>
        <p:spPr>
          <a:xfrm>
            <a:off x="6329915" y="36663"/>
            <a:ext cx="5628169" cy="1095357"/>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4</a:t>
            </a:r>
          </a:p>
        </p:txBody>
      </p:sp>
      <p:sp>
        <p:nvSpPr>
          <p:cNvPr id="4" name="TextBox 4"/>
          <p:cNvSpPr txBox="1"/>
          <p:nvPr/>
        </p:nvSpPr>
        <p:spPr>
          <a:xfrm>
            <a:off x="5281904" y="1449465"/>
            <a:ext cx="8169401"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Data Factory (part 2)</a:t>
            </a:r>
          </a:p>
        </p:txBody>
      </p:sp>
      <p:sp>
        <p:nvSpPr>
          <p:cNvPr id="5" name="TextBox 5"/>
          <p:cNvSpPr txBox="1"/>
          <p:nvPr/>
        </p:nvSpPr>
        <p:spPr>
          <a:xfrm>
            <a:off x="8198310" y="1065363"/>
            <a:ext cx="1891380" cy="441271"/>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07 Sep 2023</a:t>
            </a:r>
          </a:p>
        </p:txBody>
      </p:sp>
      <p:sp>
        <p:nvSpPr>
          <p:cNvPr id="6" name="TextBox 6"/>
          <p:cNvSpPr txBox="1"/>
          <p:nvPr/>
        </p:nvSpPr>
        <p:spPr>
          <a:xfrm>
            <a:off x="7118134" y="9410700"/>
            <a:ext cx="4051733"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Creating Data Factory Using Bash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04454" y="2325729"/>
            <a:ext cx="12279093" cy="6932571"/>
          </a:xfrm>
          <a:custGeom>
            <a:avLst/>
            <a:gdLst/>
            <a:ahLst/>
            <a:cxnLst/>
            <a:rect l="l" t="t" r="r" b="b"/>
            <a:pathLst>
              <a:path w="12279093" h="6932571">
                <a:moveTo>
                  <a:pt x="0" y="0"/>
                </a:moveTo>
                <a:lnTo>
                  <a:pt x="12279092" y="0"/>
                </a:lnTo>
                <a:lnTo>
                  <a:pt x="12279092" y="6932571"/>
                </a:lnTo>
                <a:lnTo>
                  <a:pt x="0" y="6932571"/>
                </a:lnTo>
                <a:lnTo>
                  <a:pt x="0" y="0"/>
                </a:lnTo>
                <a:close/>
              </a:path>
            </a:pathLst>
          </a:custGeom>
          <a:blipFill>
            <a:blip r:embed="rId2"/>
            <a:stretch>
              <a:fillRect/>
            </a:stretch>
          </a:blipFill>
        </p:spPr>
      </p:sp>
      <p:sp>
        <p:nvSpPr>
          <p:cNvPr id="3" name="TextBox 3"/>
          <p:cNvSpPr txBox="1"/>
          <p:nvPr/>
        </p:nvSpPr>
        <p:spPr>
          <a:xfrm>
            <a:off x="6329915" y="36663"/>
            <a:ext cx="5628169" cy="1095357"/>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4</a:t>
            </a:r>
          </a:p>
        </p:txBody>
      </p:sp>
      <p:sp>
        <p:nvSpPr>
          <p:cNvPr id="4" name="TextBox 4"/>
          <p:cNvSpPr txBox="1"/>
          <p:nvPr/>
        </p:nvSpPr>
        <p:spPr>
          <a:xfrm>
            <a:off x="5281904" y="1449465"/>
            <a:ext cx="8169401"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Data Factory (part 2)</a:t>
            </a:r>
          </a:p>
        </p:txBody>
      </p:sp>
      <p:sp>
        <p:nvSpPr>
          <p:cNvPr id="5" name="TextBox 5"/>
          <p:cNvSpPr txBox="1"/>
          <p:nvPr/>
        </p:nvSpPr>
        <p:spPr>
          <a:xfrm>
            <a:off x="8198310" y="1065363"/>
            <a:ext cx="1891380" cy="441271"/>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07 Sep 2023</a:t>
            </a:r>
          </a:p>
        </p:txBody>
      </p:sp>
      <p:sp>
        <p:nvSpPr>
          <p:cNvPr id="6" name="TextBox 6"/>
          <p:cNvSpPr txBox="1"/>
          <p:nvPr/>
        </p:nvSpPr>
        <p:spPr>
          <a:xfrm>
            <a:off x="7118134" y="9410700"/>
            <a:ext cx="4051733"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Creating Data Factory Using Bash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2387003"/>
            <a:ext cx="13457222" cy="6952898"/>
          </a:xfrm>
          <a:custGeom>
            <a:avLst/>
            <a:gdLst/>
            <a:ahLst/>
            <a:cxnLst/>
            <a:rect l="l" t="t" r="r" b="b"/>
            <a:pathLst>
              <a:path w="13457222" h="6952898">
                <a:moveTo>
                  <a:pt x="0" y="0"/>
                </a:moveTo>
                <a:lnTo>
                  <a:pt x="13457222" y="0"/>
                </a:lnTo>
                <a:lnTo>
                  <a:pt x="13457222" y="6952898"/>
                </a:lnTo>
                <a:lnTo>
                  <a:pt x="0" y="6952898"/>
                </a:lnTo>
                <a:lnTo>
                  <a:pt x="0" y="0"/>
                </a:lnTo>
                <a:close/>
              </a:path>
            </a:pathLst>
          </a:custGeom>
          <a:blipFill>
            <a:blip r:embed="rId2"/>
            <a:stretch>
              <a:fillRect/>
            </a:stretch>
          </a:blipFill>
        </p:spPr>
      </p:sp>
      <p:sp>
        <p:nvSpPr>
          <p:cNvPr id="3" name="TextBox 3"/>
          <p:cNvSpPr txBox="1"/>
          <p:nvPr/>
        </p:nvSpPr>
        <p:spPr>
          <a:xfrm>
            <a:off x="6329915" y="36663"/>
            <a:ext cx="5628169" cy="1095357"/>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4</a:t>
            </a:r>
          </a:p>
        </p:txBody>
      </p:sp>
      <p:sp>
        <p:nvSpPr>
          <p:cNvPr id="4" name="TextBox 4"/>
          <p:cNvSpPr txBox="1"/>
          <p:nvPr/>
        </p:nvSpPr>
        <p:spPr>
          <a:xfrm>
            <a:off x="5281904" y="1449465"/>
            <a:ext cx="8169401"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Data Factory (part 2)</a:t>
            </a:r>
          </a:p>
        </p:txBody>
      </p:sp>
      <p:sp>
        <p:nvSpPr>
          <p:cNvPr id="5" name="TextBox 5"/>
          <p:cNvSpPr txBox="1"/>
          <p:nvPr/>
        </p:nvSpPr>
        <p:spPr>
          <a:xfrm>
            <a:off x="8198310" y="1065363"/>
            <a:ext cx="1891380" cy="441271"/>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07 Sep 2023</a:t>
            </a:r>
          </a:p>
        </p:txBody>
      </p:sp>
      <p:sp>
        <p:nvSpPr>
          <p:cNvPr id="6" name="TextBox 6"/>
          <p:cNvSpPr txBox="1"/>
          <p:nvPr/>
        </p:nvSpPr>
        <p:spPr>
          <a:xfrm>
            <a:off x="6399249" y="9410700"/>
            <a:ext cx="5489503"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Creating Dataflow(csv to csv) In Data Factory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2259054"/>
            <a:ext cx="13457222" cy="7142140"/>
          </a:xfrm>
          <a:custGeom>
            <a:avLst/>
            <a:gdLst/>
            <a:ahLst/>
            <a:cxnLst/>
            <a:rect l="l" t="t" r="r" b="b"/>
            <a:pathLst>
              <a:path w="13457222" h="7142140">
                <a:moveTo>
                  <a:pt x="0" y="0"/>
                </a:moveTo>
                <a:lnTo>
                  <a:pt x="13457222" y="0"/>
                </a:lnTo>
                <a:lnTo>
                  <a:pt x="13457222" y="7142140"/>
                </a:lnTo>
                <a:lnTo>
                  <a:pt x="0" y="7142140"/>
                </a:lnTo>
                <a:lnTo>
                  <a:pt x="0" y="0"/>
                </a:lnTo>
                <a:close/>
              </a:path>
            </a:pathLst>
          </a:custGeom>
          <a:blipFill>
            <a:blip r:embed="rId2"/>
            <a:stretch>
              <a:fillRect/>
            </a:stretch>
          </a:blipFill>
        </p:spPr>
      </p:sp>
      <p:sp>
        <p:nvSpPr>
          <p:cNvPr id="3" name="TextBox 3"/>
          <p:cNvSpPr txBox="1"/>
          <p:nvPr/>
        </p:nvSpPr>
        <p:spPr>
          <a:xfrm>
            <a:off x="6329915" y="36663"/>
            <a:ext cx="5628169" cy="1095357"/>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5</a:t>
            </a:r>
          </a:p>
        </p:txBody>
      </p:sp>
      <p:sp>
        <p:nvSpPr>
          <p:cNvPr id="4" name="TextBox 4"/>
          <p:cNvSpPr txBox="1"/>
          <p:nvPr/>
        </p:nvSpPr>
        <p:spPr>
          <a:xfrm>
            <a:off x="5281904" y="1449465"/>
            <a:ext cx="8169401"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Data Factory (part 3)</a:t>
            </a:r>
          </a:p>
        </p:txBody>
      </p:sp>
      <p:sp>
        <p:nvSpPr>
          <p:cNvPr id="5" name="TextBox 5"/>
          <p:cNvSpPr txBox="1"/>
          <p:nvPr/>
        </p:nvSpPr>
        <p:spPr>
          <a:xfrm>
            <a:off x="8184825" y="1065363"/>
            <a:ext cx="1918349" cy="441271"/>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08 Sep 2023</a:t>
            </a:r>
          </a:p>
        </p:txBody>
      </p:sp>
      <p:sp>
        <p:nvSpPr>
          <p:cNvPr id="6" name="TextBox 6"/>
          <p:cNvSpPr txBox="1"/>
          <p:nvPr/>
        </p:nvSpPr>
        <p:spPr>
          <a:xfrm>
            <a:off x="5293140" y="9410700"/>
            <a:ext cx="7701719"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Creating Datasets In Data Factory (to fetch data from database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840" y="2325729"/>
            <a:ext cx="13456320" cy="7117335"/>
          </a:xfrm>
          <a:custGeom>
            <a:avLst/>
            <a:gdLst/>
            <a:ahLst/>
            <a:cxnLst/>
            <a:rect l="l" t="t" r="r" b="b"/>
            <a:pathLst>
              <a:path w="13456320" h="7117335">
                <a:moveTo>
                  <a:pt x="0" y="0"/>
                </a:moveTo>
                <a:lnTo>
                  <a:pt x="13456320" y="0"/>
                </a:lnTo>
                <a:lnTo>
                  <a:pt x="13456320" y="7117335"/>
                </a:lnTo>
                <a:lnTo>
                  <a:pt x="0" y="7117335"/>
                </a:lnTo>
                <a:lnTo>
                  <a:pt x="0" y="0"/>
                </a:lnTo>
                <a:close/>
              </a:path>
            </a:pathLst>
          </a:custGeom>
          <a:blipFill>
            <a:blip r:embed="rId2"/>
            <a:stretch>
              <a:fillRect/>
            </a:stretch>
          </a:blipFill>
        </p:spPr>
      </p:sp>
      <p:sp>
        <p:nvSpPr>
          <p:cNvPr id="3" name="TextBox 3"/>
          <p:cNvSpPr txBox="1"/>
          <p:nvPr/>
        </p:nvSpPr>
        <p:spPr>
          <a:xfrm>
            <a:off x="6329915" y="36663"/>
            <a:ext cx="5628169" cy="1095357"/>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5</a:t>
            </a:r>
          </a:p>
        </p:txBody>
      </p:sp>
      <p:sp>
        <p:nvSpPr>
          <p:cNvPr id="4" name="TextBox 4"/>
          <p:cNvSpPr txBox="1"/>
          <p:nvPr/>
        </p:nvSpPr>
        <p:spPr>
          <a:xfrm>
            <a:off x="5281904" y="1449465"/>
            <a:ext cx="8169401"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Data Factory (part 3)</a:t>
            </a:r>
          </a:p>
        </p:txBody>
      </p:sp>
      <p:sp>
        <p:nvSpPr>
          <p:cNvPr id="5" name="TextBox 5"/>
          <p:cNvSpPr txBox="1"/>
          <p:nvPr/>
        </p:nvSpPr>
        <p:spPr>
          <a:xfrm>
            <a:off x="8184825" y="1065363"/>
            <a:ext cx="1918349" cy="441271"/>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08 Sep 2023</a:t>
            </a:r>
          </a:p>
        </p:txBody>
      </p:sp>
      <p:sp>
        <p:nvSpPr>
          <p:cNvPr id="6" name="TextBox 6"/>
          <p:cNvSpPr txBox="1"/>
          <p:nvPr/>
        </p:nvSpPr>
        <p:spPr>
          <a:xfrm>
            <a:off x="5253362" y="9410700"/>
            <a:ext cx="7781275"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Creating Pipeline (database to storage account) In Data Factory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6846" y="-285213"/>
            <a:ext cx="12634095" cy="10857425"/>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81814">
            <a:off x="6883717" y="-952979"/>
            <a:ext cx="11179407" cy="1054917"/>
            <a:chOff x="0" y="0"/>
            <a:chExt cx="1302038" cy="122864"/>
          </a:xfrm>
        </p:grpSpPr>
        <p:sp>
          <p:nvSpPr>
            <p:cNvPr id="6" name="Freeform 6"/>
            <p:cNvSpPr/>
            <p:nvPr/>
          </p:nvSpPr>
          <p:spPr>
            <a:xfrm>
              <a:off x="0" y="0"/>
              <a:ext cx="1302038" cy="122864"/>
            </a:xfrm>
            <a:custGeom>
              <a:avLst/>
              <a:gdLst/>
              <a:ahLst/>
              <a:cxnLst/>
              <a:rect l="l" t="t" r="r" b="b"/>
              <a:pathLst>
                <a:path w="1302038" h="122864">
                  <a:moveTo>
                    <a:pt x="203200" y="0"/>
                  </a:moveTo>
                  <a:lnTo>
                    <a:pt x="1302038" y="0"/>
                  </a:lnTo>
                  <a:lnTo>
                    <a:pt x="1098838" y="122864"/>
                  </a:lnTo>
                  <a:lnTo>
                    <a:pt x="0" y="122864"/>
                  </a:lnTo>
                  <a:lnTo>
                    <a:pt x="203200" y="0"/>
                  </a:lnTo>
                  <a:close/>
                </a:path>
              </a:pathLst>
            </a:custGeom>
            <a:solidFill>
              <a:srgbClr val="7E43C8"/>
            </a:solidFill>
          </p:spPr>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1562082" y="0"/>
            <a:ext cx="6725918" cy="10572213"/>
            <a:chOff x="0" y="0"/>
            <a:chExt cx="14157706" cy="22253956"/>
          </a:xfrm>
        </p:grpSpPr>
        <p:sp>
          <p:nvSpPr>
            <p:cNvPr id="9" name="Freeform 9"/>
            <p:cNvSpPr/>
            <p:nvPr/>
          </p:nvSpPr>
          <p:spPr>
            <a:xfrm>
              <a:off x="0" y="0"/>
              <a:ext cx="14157706" cy="22253956"/>
            </a:xfrm>
            <a:custGeom>
              <a:avLst/>
              <a:gdLst/>
              <a:ahLst/>
              <a:cxnLst/>
              <a:rect l="l" t="t" r="r" b="b"/>
              <a:pathLst>
                <a:path w="14157706" h="22253956">
                  <a:moveTo>
                    <a:pt x="6542786" y="0"/>
                  </a:moveTo>
                  <a:lnTo>
                    <a:pt x="0" y="11206226"/>
                  </a:lnTo>
                  <a:lnTo>
                    <a:pt x="6323711" y="22253956"/>
                  </a:lnTo>
                  <a:lnTo>
                    <a:pt x="14157706" y="22253956"/>
                  </a:lnTo>
                  <a:lnTo>
                    <a:pt x="14157706" y="0"/>
                  </a:lnTo>
                  <a:close/>
                </a:path>
              </a:pathLst>
            </a:custGeom>
            <a:blipFill>
              <a:blip r:embed="rId2"/>
              <a:stretch>
                <a:fillRect l="-99074" r="-36704"/>
              </a:stretch>
            </a:blipFill>
          </p:spPr>
        </p:sp>
      </p:grpSp>
      <p:grpSp>
        <p:nvGrpSpPr>
          <p:cNvPr id="10" name="Group 10"/>
          <p:cNvGrpSpPr/>
          <p:nvPr/>
        </p:nvGrpSpPr>
        <p:grpSpPr>
          <a:xfrm rot="-3581814">
            <a:off x="6662382" y="2048454"/>
            <a:ext cx="12860510" cy="733671"/>
            <a:chOff x="0" y="0"/>
            <a:chExt cx="2153673" cy="122864"/>
          </a:xfrm>
        </p:grpSpPr>
        <p:sp>
          <p:nvSpPr>
            <p:cNvPr id="11" name="Freeform 11"/>
            <p:cNvSpPr/>
            <p:nvPr/>
          </p:nvSpPr>
          <p:spPr>
            <a:xfrm>
              <a:off x="0" y="0"/>
              <a:ext cx="2153674" cy="122864"/>
            </a:xfrm>
            <a:custGeom>
              <a:avLst/>
              <a:gdLst/>
              <a:ahLst/>
              <a:cxnLst/>
              <a:rect l="l" t="t" r="r" b="b"/>
              <a:pathLst>
                <a:path w="2153674" h="122864">
                  <a:moveTo>
                    <a:pt x="203200" y="0"/>
                  </a:moveTo>
                  <a:lnTo>
                    <a:pt x="2153674" y="0"/>
                  </a:lnTo>
                  <a:lnTo>
                    <a:pt x="1950474" y="122864"/>
                  </a:lnTo>
                  <a:lnTo>
                    <a:pt x="0" y="122864"/>
                  </a:lnTo>
                  <a:lnTo>
                    <a:pt x="203200" y="0"/>
                  </a:lnTo>
                  <a:close/>
                </a:path>
              </a:pathLst>
            </a:custGeom>
            <a:solidFill>
              <a:srgbClr val="7E43C8"/>
            </a:solidFill>
          </p:spPr>
        </p:sp>
        <p:sp>
          <p:nvSpPr>
            <p:cNvPr id="12" name="TextBox 12"/>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3172">
            <a:off x="5726975" y="8674198"/>
            <a:ext cx="14731324" cy="1413676"/>
            <a:chOff x="0" y="0"/>
            <a:chExt cx="1195869" cy="114760"/>
          </a:xfrm>
        </p:grpSpPr>
        <p:sp>
          <p:nvSpPr>
            <p:cNvPr id="14" name="Freeform 14"/>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5" name="TextBox 15"/>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3613172">
            <a:off x="8021476" y="9666424"/>
            <a:ext cx="7207232" cy="691634"/>
            <a:chOff x="0" y="0"/>
            <a:chExt cx="1195869" cy="114760"/>
          </a:xfrm>
        </p:grpSpPr>
        <p:sp>
          <p:nvSpPr>
            <p:cNvPr id="17" name="Freeform 17"/>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8" name="TextBox 1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28700" y="3759925"/>
            <a:ext cx="8856955" cy="1945116"/>
          </a:xfrm>
          <a:prstGeom prst="rect">
            <a:avLst/>
          </a:prstGeom>
        </p:spPr>
        <p:txBody>
          <a:bodyPr lIns="0" tIns="0" rIns="0" bIns="0" rtlCol="0" anchor="t">
            <a:spAutoFit/>
          </a:bodyPr>
          <a:lstStyle/>
          <a:p>
            <a:pPr>
              <a:lnSpc>
                <a:spcPts val="14231"/>
              </a:lnSpc>
            </a:pPr>
            <a:r>
              <a:rPr lang="en-US" sz="12483" spc="-374">
                <a:solidFill>
                  <a:srgbClr val="000000"/>
                </a:solidFill>
                <a:latin typeface="Poppins Bold"/>
              </a:rPr>
              <a:t>Thank You</a:t>
            </a:r>
          </a:p>
        </p:txBody>
      </p:sp>
      <p:sp>
        <p:nvSpPr>
          <p:cNvPr id="20" name="Freeform 20"/>
          <p:cNvSpPr/>
          <p:nvPr/>
        </p:nvSpPr>
        <p:spPr>
          <a:xfrm>
            <a:off x="1028700" y="817804"/>
            <a:ext cx="1377064" cy="1377064"/>
          </a:xfrm>
          <a:custGeom>
            <a:avLst/>
            <a:gdLst/>
            <a:ahLst/>
            <a:cxnLst/>
            <a:rect l="l" t="t" r="r" b="b"/>
            <a:pathLst>
              <a:path w="1377064" h="1377064">
                <a:moveTo>
                  <a:pt x="0" y="0"/>
                </a:moveTo>
                <a:lnTo>
                  <a:pt x="1377064" y="0"/>
                </a:lnTo>
                <a:lnTo>
                  <a:pt x="1377064" y="1377064"/>
                </a:lnTo>
                <a:lnTo>
                  <a:pt x="0" y="1377064"/>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6881" y="941061"/>
            <a:ext cx="6746674" cy="1545934"/>
            <a:chOff x="0" y="0"/>
            <a:chExt cx="1280036" cy="293308"/>
          </a:xfrm>
        </p:grpSpPr>
        <p:sp>
          <p:nvSpPr>
            <p:cNvPr id="3" name="Freeform 3"/>
            <p:cNvSpPr/>
            <p:nvPr/>
          </p:nvSpPr>
          <p:spPr>
            <a:xfrm>
              <a:off x="0" y="0"/>
              <a:ext cx="1280036" cy="293308"/>
            </a:xfrm>
            <a:custGeom>
              <a:avLst/>
              <a:gdLst/>
              <a:ahLst/>
              <a:cxnLst/>
              <a:rect l="l" t="t" r="r" b="b"/>
              <a:pathLst>
                <a:path w="1280036" h="293308">
                  <a:moveTo>
                    <a:pt x="114752" y="0"/>
                  </a:moveTo>
                  <a:lnTo>
                    <a:pt x="1165284" y="0"/>
                  </a:lnTo>
                  <a:cubicBezTo>
                    <a:pt x="1228660" y="0"/>
                    <a:pt x="1280036" y="51376"/>
                    <a:pt x="1280036" y="114752"/>
                  </a:cubicBezTo>
                  <a:lnTo>
                    <a:pt x="1280036" y="178556"/>
                  </a:lnTo>
                  <a:cubicBezTo>
                    <a:pt x="1280036" y="241932"/>
                    <a:pt x="1228660" y="293308"/>
                    <a:pt x="1165284" y="293308"/>
                  </a:cubicBezTo>
                  <a:lnTo>
                    <a:pt x="114752" y="293308"/>
                  </a:lnTo>
                  <a:cubicBezTo>
                    <a:pt x="51376" y="293308"/>
                    <a:pt x="0" y="241932"/>
                    <a:pt x="0" y="178556"/>
                  </a:cubicBezTo>
                  <a:lnTo>
                    <a:pt x="0" y="114752"/>
                  </a:lnTo>
                  <a:cubicBezTo>
                    <a:pt x="0" y="51376"/>
                    <a:pt x="51376" y="0"/>
                    <a:pt x="114752" y="0"/>
                  </a:cubicBezTo>
                  <a:close/>
                </a:path>
              </a:pathLst>
            </a:custGeom>
            <a:solidFill>
              <a:srgbClr val="4A425F"/>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6881" y="3254248"/>
            <a:ext cx="6746674" cy="1545934"/>
            <a:chOff x="0" y="0"/>
            <a:chExt cx="1280036" cy="293308"/>
          </a:xfrm>
        </p:grpSpPr>
        <p:sp>
          <p:nvSpPr>
            <p:cNvPr id="6" name="Freeform 6"/>
            <p:cNvSpPr/>
            <p:nvPr/>
          </p:nvSpPr>
          <p:spPr>
            <a:xfrm>
              <a:off x="0" y="0"/>
              <a:ext cx="1280036" cy="293308"/>
            </a:xfrm>
            <a:custGeom>
              <a:avLst/>
              <a:gdLst/>
              <a:ahLst/>
              <a:cxnLst/>
              <a:rect l="l" t="t" r="r" b="b"/>
              <a:pathLst>
                <a:path w="1280036" h="293308">
                  <a:moveTo>
                    <a:pt x="114752" y="0"/>
                  </a:moveTo>
                  <a:lnTo>
                    <a:pt x="1165284" y="0"/>
                  </a:lnTo>
                  <a:cubicBezTo>
                    <a:pt x="1228660" y="0"/>
                    <a:pt x="1280036" y="51376"/>
                    <a:pt x="1280036" y="114752"/>
                  </a:cubicBezTo>
                  <a:lnTo>
                    <a:pt x="1280036" y="178556"/>
                  </a:lnTo>
                  <a:cubicBezTo>
                    <a:pt x="1280036" y="241932"/>
                    <a:pt x="1228660" y="293308"/>
                    <a:pt x="1165284" y="293308"/>
                  </a:cubicBezTo>
                  <a:lnTo>
                    <a:pt x="114752" y="293308"/>
                  </a:lnTo>
                  <a:cubicBezTo>
                    <a:pt x="51376" y="293308"/>
                    <a:pt x="0" y="241932"/>
                    <a:pt x="0" y="178556"/>
                  </a:cubicBezTo>
                  <a:lnTo>
                    <a:pt x="0" y="114752"/>
                  </a:lnTo>
                  <a:cubicBezTo>
                    <a:pt x="0" y="51376"/>
                    <a:pt x="51376" y="0"/>
                    <a:pt x="114752" y="0"/>
                  </a:cubicBezTo>
                  <a:close/>
                </a:path>
              </a:pathLst>
            </a:custGeom>
            <a:solidFill>
              <a:srgbClr val="4A425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66881" y="5530599"/>
            <a:ext cx="6746674" cy="1545934"/>
            <a:chOff x="0" y="0"/>
            <a:chExt cx="1280036" cy="293308"/>
          </a:xfrm>
        </p:grpSpPr>
        <p:sp>
          <p:nvSpPr>
            <p:cNvPr id="9" name="Freeform 9"/>
            <p:cNvSpPr/>
            <p:nvPr/>
          </p:nvSpPr>
          <p:spPr>
            <a:xfrm>
              <a:off x="0" y="0"/>
              <a:ext cx="1280036" cy="293308"/>
            </a:xfrm>
            <a:custGeom>
              <a:avLst/>
              <a:gdLst/>
              <a:ahLst/>
              <a:cxnLst/>
              <a:rect l="l" t="t" r="r" b="b"/>
              <a:pathLst>
                <a:path w="1280036" h="293308">
                  <a:moveTo>
                    <a:pt x="114752" y="0"/>
                  </a:moveTo>
                  <a:lnTo>
                    <a:pt x="1165284" y="0"/>
                  </a:lnTo>
                  <a:cubicBezTo>
                    <a:pt x="1228660" y="0"/>
                    <a:pt x="1280036" y="51376"/>
                    <a:pt x="1280036" y="114752"/>
                  </a:cubicBezTo>
                  <a:lnTo>
                    <a:pt x="1280036" y="178556"/>
                  </a:lnTo>
                  <a:cubicBezTo>
                    <a:pt x="1280036" y="241932"/>
                    <a:pt x="1228660" y="293308"/>
                    <a:pt x="1165284" y="293308"/>
                  </a:cubicBezTo>
                  <a:lnTo>
                    <a:pt x="114752" y="293308"/>
                  </a:lnTo>
                  <a:cubicBezTo>
                    <a:pt x="51376" y="293308"/>
                    <a:pt x="0" y="241932"/>
                    <a:pt x="0" y="178556"/>
                  </a:cubicBezTo>
                  <a:lnTo>
                    <a:pt x="0" y="114752"/>
                  </a:lnTo>
                  <a:cubicBezTo>
                    <a:pt x="0" y="51376"/>
                    <a:pt x="51376" y="0"/>
                    <a:pt x="114752" y="0"/>
                  </a:cubicBezTo>
                  <a:close/>
                </a:path>
              </a:pathLst>
            </a:custGeom>
            <a:solidFill>
              <a:srgbClr val="4A425F"/>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66881" y="7807380"/>
            <a:ext cx="6746674" cy="1545934"/>
            <a:chOff x="0" y="0"/>
            <a:chExt cx="1280036" cy="293308"/>
          </a:xfrm>
        </p:grpSpPr>
        <p:sp>
          <p:nvSpPr>
            <p:cNvPr id="12" name="Freeform 12"/>
            <p:cNvSpPr/>
            <p:nvPr/>
          </p:nvSpPr>
          <p:spPr>
            <a:xfrm>
              <a:off x="0" y="0"/>
              <a:ext cx="1280036" cy="293308"/>
            </a:xfrm>
            <a:custGeom>
              <a:avLst/>
              <a:gdLst/>
              <a:ahLst/>
              <a:cxnLst/>
              <a:rect l="l" t="t" r="r" b="b"/>
              <a:pathLst>
                <a:path w="1280036" h="293308">
                  <a:moveTo>
                    <a:pt x="114752" y="0"/>
                  </a:moveTo>
                  <a:lnTo>
                    <a:pt x="1165284" y="0"/>
                  </a:lnTo>
                  <a:cubicBezTo>
                    <a:pt x="1228660" y="0"/>
                    <a:pt x="1280036" y="51376"/>
                    <a:pt x="1280036" y="114752"/>
                  </a:cubicBezTo>
                  <a:lnTo>
                    <a:pt x="1280036" y="178556"/>
                  </a:lnTo>
                  <a:cubicBezTo>
                    <a:pt x="1280036" y="241932"/>
                    <a:pt x="1228660" y="293308"/>
                    <a:pt x="1165284" y="293308"/>
                  </a:cubicBezTo>
                  <a:lnTo>
                    <a:pt x="114752" y="293308"/>
                  </a:lnTo>
                  <a:cubicBezTo>
                    <a:pt x="51376" y="293308"/>
                    <a:pt x="0" y="241932"/>
                    <a:pt x="0" y="178556"/>
                  </a:cubicBezTo>
                  <a:lnTo>
                    <a:pt x="0" y="114752"/>
                  </a:lnTo>
                  <a:cubicBezTo>
                    <a:pt x="0" y="51376"/>
                    <a:pt x="51376" y="0"/>
                    <a:pt x="114752" y="0"/>
                  </a:cubicBezTo>
                  <a:close/>
                </a:path>
              </a:pathLst>
            </a:custGeom>
            <a:solidFill>
              <a:srgbClr val="4A425F"/>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flipH="1">
            <a:off x="1511839" y="768325"/>
            <a:ext cx="7281281" cy="1884031"/>
          </a:xfrm>
          <a:custGeom>
            <a:avLst/>
            <a:gdLst/>
            <a:ahLst/>
            <a:cxnLst/>
            <a:rect l="l" t="t" r="r" b="b"/>
            <a:pathLst>
              <a:path w="7281281" h="1884031">
                <a:moveTo>
                  <a:pt x="7281281" y="0"/>
                </a:moveTo>
                <a:lnTo>
                  <a:pt x="0" y="0"/>
                </a:lnTo>
                <a:lnTo>
                  <a:pt x="0" y="1884032"/>
                </a:lnTo>
                <a:lnTo>
                  <a:pt x="7281281" y="1884032"/>
                </a:lnTo>
                <a:lnTo>
                  <a:pt x="72812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H="1">
            <a:off x="1511839" y="3081512"/>
            <a:ext cx="7281281" cy="1884031"/>
          </a:xfrm>
          <a:custGeom>
            <a:avLst/>
            <a:gdLst/>
            <a:ahLst/>
            <a:cxnLst/>
            <a:rect l="l" t="t" r="r" b="b"/>
            <a:pathLst>
              <a:path w="7281281" h="1884031">
                <a:moveTo>
                  <a:pt x="7281281" y="0"/>
                </a:moveTo>
                <a:lnTo>
                  <a:pt x="0" y="0"/>
                </a:lnTo>
                <a:lnTo>
                  <a:pt x="0" y="1884031"/>
                </a:lnTo>
                <a:lnTo>
                  <a:pt x="7281281" y="1884031"/>
                </a:lnTo>
                <a:lnTo>
                  <a:pt x="72812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flipH="1">
            <a:off x="1511839" y="5357863"/>
            <a:ext cx="7281281" cy="1884031"/>
          </a:xfrm>
          <a:custGeom>
            <a:avLst/>
            <a:gdLst/>
            <a:ahLst/>
            <a:cxnLst/>
            <a:rect l="l" t="t" r="r" b="b"/>
            <a:pathLst>
              <a:path w="7281281" h="1884031">
                <a:moveTo>
                  <a:pt x="7281281" y="0"/>
                </a:moveTo>
                <a:lnTo>
                  <a:pt x="0" y="0"/>
                </a:lnTo>
                <a:lnTo>
                  <a:pt x="0" y="1884031"/>
                </a:lnTo>
                <a:lnTo>
                  <a:pt x="7281281" y="1884031"/>
                </a:lnTo>
                <a:lnTo>
                  <a:pt x="72812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a:off x="1511839" y="7634643"/>
            <a:ext cx="7281281" cy="1884031"/>
          </a:xfrm>
          <a:custGeom>
            <a:avLst/>
            <a:gdLst/>
            <a:ahLst/>
            <a:cxnLst/>
            <a:rect l="l" t="t" r="r" b="b"/>
            <a:pathLst>
              <a:path w="7281281" h="1884031">
                <a:moveTo>
                  <a:pt x="7281281" y="0"/>
                </a:moveTo>
                <a:lnTo>
                  <a:pt x="0" y="0"/>
                </a:lnTo>
                <a:lnTo>
                  <a:pt x="0" y="1884032"/>
                </a:lnTo>
                <a:lnTo>
                  <a:pt x="7281281" y="1884032"/>
                </a:lnTo>
                <a:lnTo>
                  <a:pt x="72812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7476062" y="1327662"/>
            <a:ext cx="740484" cy="765358"/>
          </a:xfrm>
          <a:custGeom>
            <a:avLst/>
            <a:gdLst/>
            <a:ahLst/>
            <a:cxnLst/>
            <a:rect l="l" t="t" r="r" b="b"/>
            <a:pathLst>
              <a:path w="740484" h="765358">
                <a:moveTo>
                  <a:pt x="0" y="0"/>
                </a:moveTo>
                <a:lnTo>
                  <a:pt x="740484" y="0"/>
                </a:lnTo>
                <a:lnTo>
                  <a:pt x="740484" y="765358"/>
                </a:lnTo>
                <a:lnTo>
                  <a:pt x="0" y="765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7476062" y="3640848"/>
            <a:ext cx="740484" cy="765358"/>
          </a:xfrm>
          <a:custGeom>
            <a:avLst/>
            <a:gdLst/>
            <a:ahLst/>
            <a:cxnLst/>
            <a:rect l="l" t="t" r="r" b="b"/>
            <a:pathLst>
              <a:path w="740484" h="765358">
                <a:moveTo>
                  <a:pt x="0" y="0"/>
                </a:moveTo>
                <a:lnTo>
                  <a:pt x="740484" y="0"/>
                </a:lnTo>
                <a:lnTo>
                  <a:pt x="740484" y="765358"/>
                </a:lnTo>
                <a:lnTo>
                  <a:pt x="0" y="765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7484252" y="5927270"/>
            <a:ext cx="740484" cy="765358"/>
          </a:xfrm>
          <a:custGeom>
            <a:avLst/>
            <a:gdLst/>
            <a:ahLst/>
            <a:cxnLst/>
            <a:rect l="l" t="t" r="r" b="b"/>
            <a:pathLst>
              <a:path w="740484" h="765358">
                <a:moveTo>
                  <a:pt x="0" y="0"/>
                </a:moveTo>
                <a:lnTo>
                  <a:pt x="740484" y="0"/>
                </a:lnTo>
                <a:lnTo>
                  <a:pt x="740484" y="765358"/>
                </a:lnTo>
                <a:lnTo>
                  <a:pt x="0" y="765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7484252" y="8199839"/>
            <a:ext cx="740484" cy="765358"/>
          </a:xfrm>
          <a:custGeom>
            <a:avLst/>
            <a:gdLst/>
            <a:ahLst/>
            <a:cxnLst/>
            <a:rect l="l" t="t" r="r" b="b"/>
            <a:pathLst>
              <a:path w="740484" h="765358">
                <a:moveTo>
                  <a:pt x="0" y="0"/>
                </a:moveTo>
                <a:lnTo>
                  <a:pt x="740484" y="0"/>
                </a:lnTo>
                <a:lnTo>
                  <a:pt x="740484" y="765358"/>
                </a:lnTo>
                <a:lnTo>
                  <a:pt x="0" y="765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10322278" y="3092017"/>
            <a:ext cx="6937022" cy="4943475"/>
          </a:xfrm>
          <a:prstGeom prst="rect">
            <a:avLst/>
          </a:prstGeom>
        </p:spPr>
        <p:txBody>
          <a:bodyPr lIns="0" tIns="0" rIns="0" bIns="0" rtlCol="0" anchor="t">
            <a:spAutoFit/>
          </a:bodyPr>
          <a:lstStyle/>
          <a:p>
            <a:pPr algn="just">
              <a:lnSpc>
                <a:spcPts val="3599"/>
              </a:lnSpc>
            </a:pPr>
            <a:r>
              <a:rPr lang="en-US" sz="2999">
                <a:solidFill>
                  <a:srgbClr val="000000"/>
                </a:solidFill>
                <a:latin typeface="Poppins"/>
              </a:rPr>
              <a:t>Azure Storage is a cloud-based storage service offered by Microsoft Azure, a popular cloud computing platform. It provides scalable and secure storage solutions for a wide range of data types, including structured, unstructured, and semi-structured data. Azure Storage is a fundamental component of many cloud-based applications and services.</a:t>
            </a:r>
          </a:p>
        </p:txBody>
      </p:sp>
      <p:sp>
        <p:nvSpPr>
          <p:cNvPr id="23" name="TextBox 23"/>
          <p:cNvSpPr txBox="1"/>
          <p:nvPr/>
        </p:nvSpPr>
        <p:spPr>
          <a:xfrm>
            <a:off x="1511839" y="1089537"/>
            <a:ext cx="5170711" cy="466725"/>
          </a:xfrm>
          <a:prstGeom prst="rect">
            <a:avLst/>
          </a:prstGeom>
        </p:spPr>
        <p:txBody>
          <a:bodyPr lIns="0" tIns="0" rIns="0" bIns="0" rtlCol="0" anchor="t">
            <a:spAutoFit/>
          </a:bodyPr>
          <a:lstStyle/>
          <a:p>
            <a:pPr algn="r">
              <a:lnSpc>
                <a:spcPts val="3450"/>
              </a:lnSpc>
            </a:pPr>
            <a:r>
              <a:rPr lang="en-US" sz="3000">
                <a:solidFill>
                  <a:srgbClr val="FFFFFF"/>
                </a:solidFill>
                <a:latin typeface="Poppins Bold"/>
              </a:rPr>
              <a:t>Blob Storage</a:t>
            </a:r>
          </a:p>
        </p:txBody>
      </p:sp>
      <p:sp>
        <p:nvSpPr>
          <p:cNvPr id="24" name="TextBox 24"/>
          <p:cNvSpPr txBox="1"/>
          <p:nvPr/>
        </p:nvSpPr>
        <p:spPr>
          <a:xfrm>
            <a:off x="1511839" y="3402723"/>
            <a:ext cx="5170711" cy="466725"/>
          </a:xfrm>
          <a:prstGeom prst="rect">
            <a:avLst/>
          </a:prstGeom>
        </p:spPr>
        <p:txBody>
          <a:bodyPr lIns="0" tIns="0" rIns="0" bIns="0" rtlCol="0" anchor="t">
            <a:spAutoFit/>
          </a:bodyPr>
          <a:lstStyle/>
          <a:p>
            <a:pPr algn="r">
              <a:lnSpc>
                <a:spcPts val="3450"/>
              </a:lnSpc>
            </a:pPr>
            <a:r>
              <a:rPr lang="en-US" sz="3000">
                <a:solidFill>
                  <a:srgbClr val="FFFFFF"/>
                </a:solidFill>
                <a:latin typeface="Poppins Bold"/>
              </a:rPr>
              <a:t>Table Storage</a:t>
            </a:r>
          </a:p>
        </p:txBody>
      </p:sp>
      <p:sp>
        <p:nvSpPr>
          <p:cNvPr id="25" name="TextBox 25"/>
          <p:cNvSpPr txBox="1"/>
          <p:nvPr/>
        </p:nvSpPr>
        <p:spPr>
          <a:xfrm>
            <a:off x="1511839" y="5600289"/>
            <a:ext cx="5170711" cy="466725"/>
          </a:xfrm>
          <a:prstGeom prst="rect">
            <a:avLst/>
          </a:prstGeom>
        </p:spPr>
        <p:txBody>
          <a:bodyPr lIns="0" tIns="0" rIns="0" bIns="0" rtlCol="0" anchor="t">
            <a:spAutoFit/>
          </a:bodyPr>
          <a:lstStyle/>
          <a:p>
            <a:pPr algn="r">
              <a:lnSpc>
                <a:spcPts val="3450"/>
              </a:lnSpc>
            </a:pPr>
            <a:r>
              <a:rPr lang="en-US" sz="3000">
                <a:solidFill>
                  <a:srgbClr val="FFFFFF"/>
                </a:solidFill>
                <a:latin typeface="Poppins Bold"/>
              </a:rPr>
              <a:t>Queue Storage</a:t>
            </a:r>
          </a:p>
        </p:txBody>
      </p:sp>
      <p:sp>
        <p:nvSpPr>
          <p:cNvPr id="26" name="TextBox 26"/>
          <p:cNvSpPr txBox="1"/>
          <p:nvPr/>
        </p:nvSpPr>
        <p:spPr>
          <a:xfrm>
            <a:off x="1511839" y="7965794"/>
            <a:ext cx="5170711" cy="466725"/>
          </a:xfrm>
          <a:prstGeom prst="rect">
            <a:avLst/>
          </a:prstGeom>
        </p:spPr>
        <p:txBody>
          <a:bodyPr lIns="0" tIns="0" rIns="0" bIns="0" rtlCol="0" anchor="t">
            <a:spAutoFit/>
          </a:bodyPr>
          <a:lstStyle/>
          <a:p>
            <a:pPr algn="r">
              <a:lnSpc>
                <a:spcPts val="3450"/>
              </a:lnSpc>
            </a:pPr>
            <a:r>
              <a:rPr lang="en-US" sz="3000">
                <a:solidFill>
                  <a:srgbClr val="FFFFFF"/>
                </a:solidFill>
                <a:latin typeface="Poppins Bold"/>
              </a:rPr>
              <a:t>File Storage</a:t>
            </a:r>
          </a:p>
        </p:txBody>
      </p:sp>
      <p:sp>
        <p:nvSpPr>
          <p:cNvPr id="27" name="TextBox 27"/>
          <p:cNvSpPr txBox="1"/>
          <p:nvPr/>
        </p:nvSpPr>
        <p:spPr>
          <a:xfrm>
            <a:off x="526939" y="1631163"/>
            <a:ext cx="6155611" cy="552450"/>
          </a:xfrm>
          <a:prstGeom prst="rect">
            <a:avLst/>
          </a:prstGeom>
        </p:spPr>
        <p:txBody>
          <a:bodyPr lIns="0" tIns="0" rIns="0" bIns="0" rtlCol="0" anchor="t">
            <a:spAutoFit/>
          </a:bodyPr>
          <a:lstStyle/>
          <a:p>
            <a:pPr algn="just">
              <a:lnSpc>
                <a:spcPts val="2159"/>
              </a:lnSpc>
            </a:pPr>
            <a:r>
              <a:rPr lang="en-US" sz="1799">
                <a:solidFill>
                  <a:srgbClr val="FFFFFF"/>
                </a:solidFill>
                <a:latin typeface="Poppins"/>
              </a:rPr>
              <a:t>It is used to store unstructured data like documents, images, videos, and backup files.</a:t>
            </a:r>
          </a:p>
        </p:txBody>
      </p:sp>
      <p:sp>
        <p:nvSpPr>
          <p:cNvPr id="28" name="TextBox 28"/>
          <p:cNvSpPr txBox="1"/>
          <p:nvPr/>
        </p:nvSpPr>
        <p:spPr>
          <a:xfrm>
            <a:off x="526939" y="3945648"/>
            <a:ext cx="6155611" cy="552450"/>
          </a:xfrm>
          <a:prstGeom prst="rect">
            <a:avLst/>
          </a:prstGeom>
        </p:spPr>
        <p:txBody>
          <a:bodyPr lIns="0" tIns="0" rIns="0" bIns="0" rtlCol="0" anchor="t">
            <a:spAutoFit/>
          </a:bodyPr>
          <a:lstStyle/>
          <a:p>
            <a:pPr algn="just">
              <a:lnSpc>
                <a:spcPts val="2159"/>
              </a:lnSpc>
            </a:pPr>
            <a:r>
              <a:rPr lang="en-US" sz="1799">
                <a:solidFill>
                  <a:srgbClr val="FFFFFF"/>
                </a:solidFill>
                <a:latin typeface="Poppins"/>
              </a:rPr>
              <a:t>It is a NoSQL data store suitable for semi-structured data. </a:t>
            </a:r>
          </a:p>
        </p:txBody>
      </p:sp>
      <p:sp>
        <p:nvSpPr>
          <p:cNvPr id="29" name="TextBox 29"/>
          <p:cNvSpPr txBox="1"/>
          <p:nvPr/>
        </p:nvSpPr>
        <p:spPr>
          <a:xfrm>
            <a:off x="526939" y="6165693"/>
            <a:ext cx="6155611" cy="819150"/>
          </a:xfrm>
          <a:prstGeom prst="rect">
            <a:avLst/>
          </a:prstGeom>
        </p:spPr>
        <p:txBody>
          <a:bodyPr lIns="0" tIns="0" rIns="0" bIns="0" rtlCol="0" anchor="t">
            <a:spAutoFit/>
          </a:bodyPr>
          <a:lstStyle/>
          <a:p>
            <a:pPr algn="just">
              <a:lnSpc>
                <a:spcPts val="2159"/>
              </a:lnSpc>
            </a:pPr>
            <a:r>
              <a:rPr lang="en-US" sz="1799">
                <a:solidFill>
                  <a:srgbClr val="FFFFFF"/>
                </a:solidFill>
                <a:latin typeface="Poppins"/>
              </a:rPr>
              <a:t>It is a messaging service that enables communication between different parts of your application.</a:t>
            </a:r>
          </a:p>
        </p:txBody>
      </p:sp>
      <p:sp>
        <p:nvSpPr>
          <p:cNvPr id="30" name="TextBox 30"/>
          <p:cNvSpPr txBox="1"/>
          <p:nvPr/>
        </p:nvSpPr>
        <p:spPr>
          <a:xfrm>
            <a:off x="526939" y="8413469"/>
            <a:ext cx="6155611" cy="819150"/>
          </a:xfrm>
          <a:prstGeom prst="rect">
            <a:avLst/>
          </a:prstGeom>
        </p:spPr>
        <p:txBody>
          <a:bodyPr lIns="0" tIns="0" rIns="0" bIns="0" rtlCol="0" anchor="t">
            <a:spAutoFit/>
          </a:bodyPr>
          <a:lstStyle/>
          <a:p>
            <a:pPr algn="just">
              <a:lnSpc>
                <a:spcPts val="2159"/>
              </a:lnSpc>
            </a:pPr>
            <a:r>
              <a:rPr lang="en-US" sz="1799">
                <a:solidFill>
                  <a:srgbClr val="FFFFFF"/>
                </a:solidFill>
                <a:latin typeface="Poppins"/>
              </a:rPr>
              <a:t>It provides fully managed file shares that can be accessed using the SMB (Server Message Block) protocol.</a:t>
            </a:r>
          </a:p>
        </p:txBody>
      </p:sp>
      <p:sp>
        <p:nvSpPr>
          <p:cNvPr id="31" name="TextBox 31"/>
          <p:cNvSpPr txBox="1"/>
          <p:nvPr/>
        </p:nvSpPr>
        <p:spPr>
          <a:xfrm>
            <a:off x="11631131" y="367513"/>
            <a:ext cx="5628169" cy="1095375"/>
          </a:xfrm>
          <a:prstGeom prst="rect">
            <a:avLst/>
          </a:prstGeom>
        </p:spPr>
        <p:txBody>
          <a:bodyPr lIns="0" tIns="0" rIns="0" bIns="0" rtlCol="0" anchor="t">
            <a:spAutoFit/>
          </a:bodyPr>
          <a:lstStyle/>
          <a:p>
            <a:pPr algn="r">
              <a:lnSpc>
                <a:spcPts val="8400"/>
              </a:lnSpc>
              <a:spcBef>
                <a:spcPct val="0"/>
              </a:spcBef>
            </a:pPr>
            <a:r>
              <a:rPr lang="en-US" sz="6000">
                <a:solidFill>
                  <a:srgbClr val="000000"/>
                </a:solidFill>
                <a:latin typeface="Poppins Bold"/>
              </a:rPr>
              <a:t>Day 1</a:t>
            </a:r>
          </a:p>
        </p:txBody>
      </p:sp>
      <p:sp>
        <p:nvSpPr>
          <p:cNvPr id="32" name="TextBox 32"/>
          <p:cNvSpPr txBox="1"/>
          <p:nvPr/>
        </p:nvSpPr>
        <p:spPr>
          <a:xfrm>
            <a:off x="9535108" y="2041857"/>
            <a:ext cx="7724192" cy="809625"/>
          </a:xfrm>
          <a:prstGeom prst="rect">
            <a:avLst/>
          </a:prstGeom>
        </p:spPr>
        <p:txBody>
          <a:bodyPr lIns="0" tIns="0" rIns="0" bIns="0" rtlCol="0" anchor="t">
            <a:spAutoFit/>
          </a:bodyPr>
          <a:lstStyle/>
          <a:p>
            <a:pPr algn="r">
              <a:lnSpc>
                <a:spcPts val="6299"/>
              </a:lnSpc>
              <a:spcBef>
                <a:spcPct val="0"/>
              </a:spcBef>
            </a:pPr>
            <a:r>
              <a:rPr lang="en-US" sz="4500">
                <a:solidFill>
                  <a:srgbClr val="000000"/>
                </a:solidFill>
                <a:latin typeface="Poppins Bold"/>
              </a:rPr>
              <a:t>Azure Storage</a:t>
            </a:r>
          </a:p>
        </p:txBody>
      </p:sp>
      <p:sp>
        <p:nvSpPr>
          <p:cNvPr id="33" name="TextBox 33"/>
          <p:cNvSpPr txBox="1"/>
          <p:nvPr/>
        </p:nvSpPr>
        <p:spPr>
          <a:xfrm>
            <a:off x="15332720" y="1396213"/>
            <a:ext cx="1917700"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04 Sep 2023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6339" y="2404211"/>
            <a:ext cx="13457222" cy="6644503"/>
          </a:xfrm>
          <a:custGeom>
            <a:avLst/>
            <a:gdLst/>
            <a:ahLst/>
            <a:cxnLst/>
            <a:rect l="l" t="t" r="r" b="b"/>
            <a:pathLst>
              <a:path w="13457222" h="6644503">
                <a:moveTo>
                  <a:pt x="0" y="0"/>
                </a:moveTo>
                <a:lnTo>
                  <a:pt x="13457222" y="0"/>
                </a:lnTo>
                <a:lnTo>
                  <a:pt x="13457222" y="6644503"/>
                </a:lnTo>
                <a:lnTo>
                  <a:pt x="0" y="6644503"/>
                </a:lnTo>
                <a:lnTo>
                  <a:pt x="0" y="0"/>
                </a:lnTo>
                <a:close/>
              </a:path>
            </a:pathLst>
          </a:custGeom>
          <a:blipFill>
            <a:blip r:embed="rId2"/>
            <a:stretch>
              <a:fillRect/>
            </a:stretch>
          </a:blipFill>
        </p:spPr>
      </p:sp>
      <p:sp>
        <p:nvSpPr>
          <p:cNvPr id="3" name="TextBox 3"/>
          <p:cNvSpPr txBox="1"/>
          <p:nvPr/>
        </p:nvSpPr>
        <p:spPr>
          <a:xfrm>
            <a:off x="6329915" y="36663"/>
            <a:ext cx="5628169"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2</a:t>
            </a:r>
          </a:p>
        </p:txBody>
      </p:sp>
      <p:sp>
        <p:nvSpPr>
          <p:cNvPr id="4" name="TextBox 4"/>
          <p:cNvSpPr txBox="1"/>
          <p:nvPr/>
        </p:nvSpPr>
        <p:spPr>
          <a:xfrm>
            <a:off x="5281904" y="1594622"/>
            <a:ext cx="7724192" cy="809589"/>
          </a:xfrm>
          <a:prstGeom prst="rect">
            <a:avLst/>
          </a:prstGeom>
        </p:spPr>
        <p:txBody>
          <a:bodyPr lIns="0" tIns="0" rIns="0" bIns="0" rtlCol="0" anchor="t">
            <a:spAutoFit/>
          </a:bodyPr>
          <a:lstStyle/>
          <a:p>
            <a:pPr algn="ctr">
              <a:lnSpc>
                <a:spcPts val="6299"/>
              </a:lnSpc>
              <a:spcBef>
                <a:spcPct val="0"/>
              </a:spcBef>
            </a:pPr>
            <a:r>
              <a:rPr lang="en-US" sz="4500" dirty="0">
                <a:solidFill>
                  <a:srgbClr val="000000"/>
                </a:solidFill>
                <a:latin typeface="Poppins Bold"/>
              </a:rPr>
              <a:t>Azure Storage (part 2)</a:t>
            </a:r>
          </a:p>
        </p:txBody>
      </p:sp>
      <p:sp>
        <p:nvSpPr>
          <p:cNvPr id="5" name="TextBox 5"/>
          <p:cNvSpPr txBox="1"/>
          <p:nvPr/>
        </p:nvSpPr>
        <p:spPr>
          <a:xfrm>
            <a:off x="8055048" y="1061222"/>
            <a:ext cx="2177901" cy="426335"/>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Poppins"/>
              </a:rPr>
              <a:t>05 Sep 2023</a:t>
            </a:r>
          </a:p>
        </p:txBody>
      </p:sp>
      <p:sp>
        <p:nvSpPr>
          <p:cNvPr id="6" name="TextBox 6"/>
          <p:cNvSpPr txBox="1"/>
          <p:nvPr/>
        </p:nvSpPr>
        <p:spPr>
          <a:xfrm>
            <a:off x="7768422" y="9582114"/>
            <a:ext cx="2751155"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Azure Storage Account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2550716"/>
            <a:ext cx="13457222" cy="6707584"/>
          </a:xfrm>
          <a:custGeom>
            <a:avLst/>
            <a:gdLst/>
            <a:ahLst/>
            <a:cxnLst/>
            <a:rect l="l" t="t" r="r" b="b"/>
            <a:pathLst>
              <a:path w="13457222" h="6707584">
                <a:moveTo>
                  <a:pt x="0" y="0"/>
                </a:moveTo>
                <a:lnTo>
                  <a:pt x="13457222" y="0"/>
                </a:lnTo>
                <a:lnTo>
                  <a:pt x="13457222" y="6707584"/>
                </a:lnTo>
                <a:lnTo>
                  <a:pt x="0" y="6707584"/>
                </a:lnTo>
                <a:lnTo>
                  <a:pt x="0" y="0"/>
                </a:lnTo>
                <a:close/>
              </a:path>
            </a:pathLst>
          </a:custGeom>
          <a:blipFill>
            <a:blip r:embed="rId2"/>
            <a:stretch>
              <a:fillRect/>
            </a:stretch>
          </a:blipFill>
        </p:spPr>
      </p:sp>
      <p:sp>
        <p:nvSpPr>
          <p:cNvPr id="3" name="TextBox 3"/>
          <p:cNvSpPr txBox="1"/>
          <p:nvPr/>
        </p:nvSpPr>
        <p:spPr>
          <a:xfrm>
            <a:off x="6329915" y="36663"/>
            <a:ext cx="5628169"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2</a:t>
            </a:r>
          </a:p>
        </p:txBody>
      </p:sp>
      <p:sp>
        <p:nvSpPr>
          <p:cNvPr id="4" name="TextBox 4"/>
          <p:cNvSpPr txBox="1"/>
          <p:nvPr/>
        </p:nvSpPr>
        <p:spPr>
          <a:xfrm>
            <a:off x="5281904" y="1594622"/>
            <a:ext cx="7724192"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Storage (part 2)</a:t>
            </a:r>
          </a:p>
        </p:txBody>
      </p:sp>
      <p:sp>
        <p:nvSpPr>
          <p:cNvPr id="5" name="TextBox 5"/>
          <p:cNvSpPr txBox="1"/>
          <p:nvPr/>
        </p:nvSpPr>
        <p:spPr>
          <a:xfrm>
            <a:off x="8072741" y="1065375"/>
            <a:ext cx="2142516" cy="426335"/>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Poppins"/>
              </a:rPr>
              <a:t>05 Sep 2023</a:t>
            </a:r>
          </a:p>
        </p:txBody>
      </p:sp>
      <p:sp>
        <p:nvSpPr>
          <p:cNvPr id="6" name="TextBox 6"/>
          <p:cNvSpPr txBox="1"/>
          <p:nvPr/>
        </p:nvSpPr>
        <p:spPr>
          <a:xfrm>
            <a:off x="7960185" y="9410700"/>
            <a:ext cx="2367630"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Creating Alert Rules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2613761"/>
            <a:ext cx="13457222" cy="6686557"/>
          </a:xfrm>
          <a:custGeom>
            <a:avLst/>
            <a:gdLst/>
            <a:ahLst/>
            <a:cxnLst/>
            <a:rect l="l" t="t" r="r" b="b"/>
            <a:pathLst>
              <a:path w="13457222" h="6686557">
                <a:moveTo>
                  <a:pt x="0" y="0"/>
                </a:moveTo>
                <a:lnTo>
                  <a:pt x="13457222" y="0"/>
                </a:lnTo>
                <a:lnTo>
                  <a:pt x="13457222" y="6686557"/>
                </a:lnTo>
                <a:lnTo>
                  <a:pt x="0" y="6686557"/>
                </a:lnTo>
                <a:lnTo>
                  <a:pt x="0" y="0"/>
                </a:lnTo>
                <a:close/>
              </a:path>
            </a:pathLst>
          </a:custGeom>
          <a:blipFill>
            <a:blip r:embed="rId2"/>
            <a:stretch>
              <a:fillRect/>
            </a:stretch>
          </a:blipFill>
        </p:spPr>
      </p:sp>
      <p:sp>
        <p:nvSpPr>
          <p:cNvPr id="3" name="TextBox 3"/>
          <p:cNvSpPr txBox="1"/>
          <p:nvPr/>
        </p:nvSpPr>
        <p:spPr>
          <a:xfrm>
            <a:off x="6329915" y="36663"/>
            <a:ext cx="5628169"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2</a:t>
            </a:r>
          </a:p>
        </p:txBody>
      </p:sp>
      <p:sp>
        <p:nvSpPr>
          <p:cNvPr id="4" name="TextBox 4"/>
          <p:cNvSpPr txBox="1"/>
          <p:nvPr/>
        </p:nvSpPr>
        <p:spPr>
          <a:xfrm>
            <a:off x="5281904" y="1594622"/>
            <a:ext cx="7724192"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Storage (part 2)</a:t>
            </a:r>
          </a:p>
        </p:txBody>
      </p:sp>
      <p:sp>
        <p:nvSpPr>
          <p:cNvPr id="5" name="TextBox 5"/>
          <p:cNvSpPr txBox="1"/>
          <p:nvPr/>
        </p:nvSpPr>
        <p:spPr>
          <a:xfrm>
            <a:off x="8093148" y="1071798"/>
            <a:ext cx="2101701" cy="426335"/>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Poppins"/>
              </a:rPr>
              <a:t>05 Sep 2023</a:t>
            </a:r>
          </a:p>
        </p:txBody>
      </p:sp>
      <p:sp>
        <p:nvSpPr>
          <p:cNvPr id="6" name="TextBox 6"/>
          <p:cNvSpPr txBox="1"/>
          <p:nvPr/>
        </p:nvSpPr>
        <p:spPr>
          <a:xfrm>
            <a:off x="7885681" y="9410700"/>
            <a:ext cx="2516638"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Working with metrics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6846" y="-285213"/>
            <a:ext cx="12634095" cy="10857425"/>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425F"/>
            </a:solidFill>
          </p:spPr>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81814">
            <a:off x="6837903" y="-926690"/>
            <a:ext cx="11240305" cy="1054917"/>
            <a:chOff x="0" y="0"/>
            <a:chExt cx="1309130" cy="122864"/>
          </a:xfrm>
        </p:grpSpPr>
        <p:sp>
          <p:nvSpPr>
            <p:cNvPr id="6" name="Freeform 6"/>
            <p:cNvSpPr/>
            <p:nvPr/>
          </p:nvSpPr>
          <p:spPr>
            <a:xfrm>
              <a:off x="0" y="0"/>
              <a:ext cx="1309130" cy="122864"/>
            </a:xfrm>
            <a:custGeom>
              <a:avLst/>
              <a:gdLst/>
              <a:ahLst/>
              <a:cxnLst/>
              <a:rect l="l" t="t" r="r" b="b"/>
              <a:pathLst>
                <a:path w="1309130" h="122864">
                  <a:moveTo>
                    <a:pt x="203200" y="0"/>
                  </a:moveTo>
                  <a:lnTo>
                    <a:pt x="1309130" y="0"/>
                  </a:lnTo>
                  <a:lnTo>
                    <a:pt x="1105930" y="122864"/>
                  </a:lnTo>
                  <a:lnTo>
                    <a:pt x="0" y="122864"/>
                  </a:lnTo>
                  <a:lnTo>
                    <a:pt x="203200" y="0"/>
                  </a:lnTo>
                  <a:close/>
                </a:path>
              </a:pathLst>
            </a:custGeom>
            <a:solidFill>
              <a:srgbClr val="7E43C8"/>
            </a:solidFill>
          </p:spPr>
        </p:sp>
        <p:sp>
          <p:nvSpPr>
            <p:cNvPr id="7" name="TextBox 7"/>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1562082" y="0"/>
            <a:ext cx="6725918" cy="10572213"/>
            <a:chOff x="0" y="0"/>
            <a:chExt cx="14157706" cy="22253956"/>
          </a:xfrm>
        </p:grpSpPr>
        <p:sp>
          <p:nvSpPr>
            <p:cNvPr id="9" name="Freeform 9"/>
            <p:cNvSpPr/>
            <p:nvPr/>
          </p:nvSpPr>
          <p:spPr>
            <a:xfrm>
              <a:off x="0" y="0"/>
              <a:ext cx="14157706" cy="22253956"/>
            </a:xfrm>
            <a:custGeom>
              <a:avLst/>
              <a:gdLst/>
              <a:ahLst/>
              <a:cxnLst/>
              <a:rect l="l" t="t" r="r" b="b"/>
              <a:pathLst>
                <a:path w="14157706" h="22253956">
                  <a:moveTo>
                    <a:pt x="6542786" y="0"/>
                  </a:moveTo>
                  <a:lnTo>
                    <a:pt x="0" y="11206226"/>
                  </a:lnTo>
                  <a:lnTo>
                    <a:pt x="6323711" y="22253956"/>
                  </a:lnTo>
                  <a:lnTo>
                    <a:pt x="14157706" y="22253956"/>
                  </a:lnTo>
                  <a:lnTo>
                    <a:pt x="14157706" y="0"/>
                  </a:lnTo>
                  <a:close/>
                </a:path>
              </a:pathLst>
            </a:custGeom>
            <a:blipFill>
              <a:blip r:embed="rId2"/>
              <a:stretch>
                <a:fillRect l="-26189" r="-236199"/>
              </a:stretch>
            </a:blipFill>
          </p:spPr>
        </p:sp>
      </p:grpSp>
      <p:grpSp>
        <p:nvGrpSpPr>
          <p:cNvPr id="10" name="Group 10"/>
          <p:cNvGrpSpPr/>
          <p:nvPr/>
        </p:nvGrpSpPr>
        <p:grpSpPr>
          <a:xfrm rot="-3581814">
            <a:off x="6662382" y="2048454"/>
            <a:ext cx="12860510" cy="733671"/>
            <a:chOff x="0" y="0"/>
            <a:chExt cx="2153673" cy="122864"/>
          </a:xfrm>
        </p:grpSpPr>
        <p:sp>
          <p:nvSpPr>
            <p:cNvPr id="11" name="Freeform 11"/>
            <p:cNvSpPr/>
            <p:nvPr/>
          </p:nvSpPr>
          <p:spPr>
            <a:xfrm>
              <a:off x="0" y="0"/>
              <a:ext cx="2153674" cy="122864"/>
            </a:xfrm>
            <a:custGeom>
              <a:avLst/>
              <a:gdLst/>
              <a:ahLst/>
              <a:cxnLst/>
              <a:rect l="l" t="t" r="r" b="b"/>
              <a:pathLst>
                <a:path w="2153674" h="122864">
                  <a:moveTo>
                    <a:pt x="203200" y="0"/>
                  </a:moveTo>
                  <a:lnTo>
                    <a:pt x="2153674" y="0"/>
                  </a:lnTo>
                  <a:lnTo>
                    <a:pt x="1950474" y="122864"/>
                  </a:lnTo>
                  <a:lnTo>
                    <a:pt x="0" y="122864"/>
                  </a:lnTo>
                  <a:lnTo>
                    <a:pt x="203200" y="0"/>
                  </a:lnTo>
                  <a:close/>
                </a:path>
              </a:pathLst>
            </a:custGeom>
            <a:solidFill>
              <a:srgbClr val="7E43C8"/>
            </a:solidFill>
          </p:spPr>
        </p:sp>
        <p:sp>
          <p:nvSpPr>
            <p:cNvPr id="12" name="TextBox 12"/>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3172">
            <a:off x="5726975" y="8674198"/>
            <a:ext cx="14731324" cy="1413676"/>
            <a:chOff x="0" y="0"/>
            <a:chExt cx="1195869" cy="114760"/>
          </a:xfrm>
        </p:grpSpPr>
        <p:sp>
          <p:nvSpPr>
            <p:cNvPr id="14" name="Freeform 14"/>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5" name="TextBox 15"/>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3613172">
            <a:off x="8021476" y="9666424"/>
            <a:ext cx="7207232" cy="691634"/>
            <a:chOff x="0" y="0"/>
            <a:chExt cx="1195869" cy="114760"/>
          </a:xfrm>
        </p:grpSpPr>
        <p:sp>
          <p:nvSpPr>
            <p:cNvPr id="17" name="Freeform 17"/>
            <p:cNvSpPr/>
            <p:nvPr/>
          </p:nvSpPr>
          <p:spPr>
            <a:xfrm>
              <a:off x="0" y="0"/>
              <a:ext cx="1195869" cy="114760"/>
            </a:xfrm>
            <a:custGeom>
              <a:avLst/>
              <a:gdLst/>
              <a:ahLst/>
              <a:cxnLst/>
              <a:rect l="l" t="t" r="r" b="b"/>
              <a:pathLst>
                <a:path w="1195869" h="114760">
                  <a:moveTo>
                    <a:pt x="992669" y="0"/>
                  </a:moveTo>
                  <a:lnTo>
                    <a:pt x="0" y="0"/>
                  </a:lnTo>
                  <a:lnTo>
                    <a:pt x="203200" y="114760"/>
                  </a:lnTo>
                  <a:lnTo>
                    <a:pt x="1195869" y="114760"/>
                  </a:lnTo>
                  <a:lnTo>
                    <a:pt x="992669" y="0"/>
                  </a:lnTo>
                  <a:close/>
                </a:path>
              </a:pathLst>
            </a:custGeom>
            <a:solidFill>
              <a:srgbClr val="AC6BFF"/>
            </a:solidFill>
          </p:spPr>
        </p:sp>
        <p:sp>
          <p:nvSpPr>
            <p:cNvPr id="18" name="TextBox 18"/>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28700" y="3208230"/>
            <a:ext cx="8138181" cy="5838590"/>
          </a:xfrm>
          <a:prstGeom prst="rect">
            <a:avLst/>
          </a:prstGeom>
        </p:spPr>
        <p:txBody>
          <a:bodyPr lIns="0" tIns="0" rIns="0" bIns="0" rtlCol="0" anchor="t">
            <a:spAutoFit/>
          </a:bodyPr>
          <a:lstStyle/>
          <a:p>
            <a:pPr algn="just">
              <a:lnSpc>
                <a:spcPts val="3599"/>
              </a:lnSpc>
            </a:pPr>
            <a:r>
              <a:rPr lang="en-US" sz="2999">
                <a:solidFill>
                  <a:srgbClr val="000000"/>
                </a:solidFill>
                <a:latin typeface="Poppins"/>
              </a:rPr>
              <a:t>Azure Data Factory is a cloud-based data integration service provided by Microsoft Azure. It allows you to create, schedule, and manage data-driven workflows for orchestrating and automating the movement and transformation of data from various sources to various destinations, both within and outside Azure. Azure Data Factory is designed to help organizations manage their data pipelines efficiently, making it a critical component for modern data engineering and data analytics workflows. </a:t>
            </a:r>
          </a:p>
        </p:txBody>
      </p:sp>
      <p:sp>
        <p:nvSpPr>
          <p:cNvPr id="20" name="TextBox 20"/>
          <p:cNvSpPr txBox="1"/>
          <p:nvPr/>
        </p:nvSpPr>
        <p:spPr>
          <a:xfrm>
            <a:off x="1028700" y="269520"/>
            <a:ext cx="5628169" cy="1095357"/>
          </a:xfrm>
          <a:prstGeom prst="rect">
            <a:avLst/>
          </a:prstGeom>
        </p:spPr>
        <p:txBody>
          <a:bodyPr lIns="0" tIns="0" rIns="0" bIns="0" rtlCol="0" anchor="t">
            <a:spAutoFit/>
          </a:bodyPr>
          <a:lstStyle/>
          <a:p>
            <a:pPr>
              <a:lnSpc>
                <a:spcPts val="8400"/>
              </a:lnSpc>
              <a:spcBef>
                <a:spcPct val="0"/>
              </a:spcBef>
            </a:pPr>
            <a:r>
              <a:rPr lang="en-US" sz="6000">
                <a:solidFill>
                  <a:srgbClr val="000000"/>
                </a:solidFill>
                <a:latin typeface="Poppins Bold"/>
              </a:rPr>
              <a:t>Day 3</a:t>
            </a:r>
          </a:p>
        </p:txBody>
      </p:sp>
      <p:sp>
        <p:nvSpPr>
          <p:cNvPr id="21" name="TextBox 21"/>
          <p:cNvSpPr txBox="1"/>
          <p:nvPr/>
        </p:nvSpPr>
        <p:spPr>
          <a:xfrm>
            <a:off x="1028700" y="1948582"/>
            <a:ext cx="7724192" cy="809589"/>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Poppins Bold"/>
              </a:rPr>
              <a:t>Azure Data Factory</a:t>
            </a:r>
          </a:p>
        </p:txBody>
      </p:sp>
      <p:sp>
        <p:nvSpPr>
          <p:cNvPr id="22" name="TextBox 22"/>
          <p:cNvSpPr txBox="1"/>
          <p:nvPr/>
        </p:nvSpPr>
        <p:spPr>
          <a:xfrm>
            <a:off x="1028700" y="1298202"/>
            <a:ext cx="1919612" cy="441271"/>
          </a:xfrm>
          <a:prstGeom prst="rect">
            <a:avLst/>
          </a:prstGeom>
        </p:spPr>
        <p:txBody>
          <a:bodyPr lIns="0" tIns="0" rIns="0" bIns="0" rtlCol="0" anchor="t">
            <a:spAutoFit/>
          </a:bodyPr>
          <a:lstStyle/>
          <a:p>
            <a:pPr>
              <a:lnSpc>
                <a:spcPts val="3499"/>
              </a:lnSpc>
              <a:spcBef>
                <a:spcPct val="0"/>
              </a:spcBef>
            </a:pPr>
            <a:r>
              <a:rPr lang="en-US" sz="2499">
                <a:solidFill>
                  <a:srgbClr val="000000"/>
                </a:solidFill>
                <a:latin typeface="Poppins"/>
              </a:rPr>
              <a:t>06 Sep 2023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2325729"/>
            <a:ext cx="13457222" cy="7142140"/>
          </a:xfrm>
          <a:custGeom>
            <a:avLst/>
            <a:gdLst/>
            <a:ahLst/>
            <a:cxnLst/>
            <a:rect l="l" t="t" r="r" b="b"/>
            <a:pathLst>
              <a:path w="13457222" h="7142140">
                <a:moveTo>
                  <a:pt x="0" y="0"/>
                </a:moveTo>
                <a:lnTo>
                  <a:pt x="13457222" y="0"/>
                </a:lnTo>
                <a:lnTo>
                  <a:pt x="13457222" y="7142140"/>
                </a:lnTo>
                <a:lnTo>
                  <a:pt x="0" y="7142140"/>
                </a:lnTo>
                <a:lnTo>
                  <a:pt x="0" y="0"/>
                </a:lnTo>
                <a:close/>
              </a:path>
            </a:pathLst>
          </a:custGeom>
          <a:blipFill>
            <a:blip r:embed="rId2"/>
            <a:stretch>
              <a:fillRect/>
            </a:stretch>
          </a:blipFill>
        </p:spPr>
      </p:sp>
      <p:sp>
        <p:nvSpPr>
          <p:cNvPr id="3" name="TextBox 3"/>
          <p:cNvSpPr txBox="1"/>
          <p:nvPr/>
        </p:nvSpPr>
        <p:spPr>
          <a:xfrm>
            <a:off x="6329915" y="36663"/>
            <a:ext cx="5628169" cy="1095357"/>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3</a:t>
            </a:r>
          </a:p>
        </p:txBody>
      </p:sp>
      <p:sp>
        <p:nvSpPr>
          <p:cNvPr id="4" name="TextBox 4"/>
          <p:cNvSpPr txBox="1"/>
          <p:nvPr/>
        </p:nvSpPr>
        <p:spPr>
          <a:xfrm>
            <a:off x="5281904" y="1449465"/>
            <a:ext cx="7724192"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Data Factory</a:t>
            </a:r>
          </a:p>
        </p:txBody>
      </p:sp>
      <p:sp>
        <p:nvSpPr>
          <p:cNvPr id="5" name="TextBox 5"/>
          <p:cNvSpPr txBox="1"/>
          <p:nvPr/>
        </p:nvSpPr>
        <p:spPr>
          <a:xfrm>
            <a:off x="8184194" y="1065363"/>
            <a:ext cx="1919612" cy="441271"/>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06 Sep 2023</a:t>
            </a:r>
          </a:p>
        </p:txBody>
      </p:sp>
      <p:sp>
        <p:nvSpPr>
          <p:cNvPr id="6" name="TextBox 6"/>
          <p:cNvSpPr txBox="1"/>
          <p:nvPr/>
        </p:nvSpPr>
        <p:spPr>
          <a:xfrm>
            <a:off x="8004608" y="9410700"/>
            <a:ext cx="2278784"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Azure Data Factory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2295886"/>
            <a:ext cx="13457222" cy="7135131"/>
          </a:xfrm>
          <a:custGeom>
            <a:avLst/>
            <a:gdLst/>
            <a:ahLst/>
            <a:cxnLst/>
            <a:rect l="l" t="t" r="r" b="b"/>
            <a:pathLst>
              <a:path w="13457222" h="7135131">
                <a:moveTo>
                  <a:pt x="0" y="0"/>
                </a:moveTo>
                <a:lnTo>
                  <a:pt x="13457222" y="0"/>
                </a:lnTo>
                <a:lnTo>
                  <a:pt x="13457222" y="7135132"/>
                </a:lnTo>
                <a:lnTo>
                  <a:pt x="0" y="7135132"/>
                </a:lnTo>
                <a:lnTo>
                  <a:pt x="0" y="0"/>
                </a:lnTo>
                <a:close/>
              </a:path>
            </a:pathLst>
          </a:custGeom>
          <a:blipFill>
            <a:blip r:embed="rId2"/>
            <a:stretch>
              <a:fillRect/>
            </a:stretch>
          </a:blipFill>
        </p:spPr>
      </p:sp>
      <p:sp>
        <p:nvSpPr>
          <p:cNvPr id="3" name="TextBox 3"/>
          <p:cNvSpPr txBox="1"/>
          <p:nvPr/>
        </p:nvSpPr>
        <p:spPr>
          <a:xfrm>
            <a:off x="6329915" y="36663"/>
            <a:ext cx="5628169" cy="1095357"/>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3</a:t>
            </a:r>
          </a:p>
        </p:txBody>
      </p:sp>
      <p:sp>
        <p:nvSpPr>
          <p:cNvPr id="4" name="TextBox 4"/>
          <p:cNvSpPr txBox="1"/>
          <p:nvPr/>
        </p:nvSpPr>
        <p:spPr>
          <a:xfrm>
            <a:off x="5281904" y="1449465"/>
            <a:ext cx="7724192"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Data Factory</a:t>
            </a:r>
          </a:p>
        </p:txBody>
      </p:sp>
      <p:sp>
        <p:nvSpPr>
          <p:cNvPr id="5" name="TextBox 5"/>
          <p:cNvSpPr txBox="1"/>
          <p:nvPr/>
        </p:nvSpPr>
        <p:spPr>
          <a:xfrm>
            <a:off x="8184194" y="1065363"/>
            <a:ext cx="1919612" cy="441271"/>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06 Sep 2023</a:t>
            </a:r>
          </a:p>
        </p:txBody>
      </p:sp>
      <p:sp>
        <p:nvSpPr>
          <p:cNvPr id="6" name="TextBox 6"/>
          <p:cNvSpPr txBox="1"/>
          <p:nvPr/>
        </p:nvSpPr>
        <p:spPr>
          <a:xfrm>
            <a:off x="8235472" y="9410700"/>
            <a:ext cx="1817056"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Linked Services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41485" y="2325729"/>
            <a:ext cx="13005031" cy="6932571"/>
          </a:xfrm>
          <a:custGeom>
            <a:avLst/>
            <a:gdLst/>
            <a:ahLst/>
            <a:cxnLst/>
            <a:rect l="l" t="t" r="r" b="b"/>
            <a:pathLst>
              <a:path w="13005031" h="6932571">
                <a:moveTo>
                  <a:pt x="0" y="0"/>
                </a:moveTo>
                <a:lnTo>
                  <a:pt x="13005030" y="0"/>
                </a:lnTo>
                <a:lnTo>
                  <a:pt x="13005030" y="6932571"/>
                </a:lnTo>
                <a:lnTo>
                  <a:pt x="0" y="6932571"/>
                </a:lnTo>
                <a:lnTo>
                  <a:pt x="0" y="0"/>
                </a:lnTo>
                <a:close/>
              </a:path>
            </a:pathLst>
          </a:custGeom>
          <a:blipFill>
            <a:blip r:embed="rId2"/>
            <a:stretch>
              <a:fillRect b="-6205"/>
            </a:stretch>
          </a:blipFill>
        </p:spPr>
      </p:sp>
      <p:sp>
        <p:nvSpPr>
          <p:cNvPr id="3" name="TextBox 3"/>
          <p:cNvSpPr txBox="1"/>
          <p:nvPr/>
        </p:nvSpPr>
        <p:spPr>
          <a:xfrm>
            <a:off x="6329915" y="36663"/>
            <a:ext cx="5628169" cy="1095357"/>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Bold"/>
              </a:rPr>
              <a:t>Day 3</a:t>
            </a:r>
          </a:p>
        </p:txBody>
      </p:sp>
      <p:sp>
        <p:nvSpPr>
          <p:cNvPr id="4" name="TextBox 4"/>
          <p:cNvSpPr txBox="1"/>
          <p:nvPr/>
        </p:nvSpPr>
        <p:spPr>
          <a:xfrm>
            <a:off x="5281904" y="1449465"/>
            <a:ext cx="7724192" cy="809589"/>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Azure Data Factory</a:t>
            </a:r>
          </a:p>
        </p:txBody>
      </p:sp>
      <p:sp>
        <p:nvSpPr>
          <p:cNvPr id="5" name="TextBox 5"/>
          <p:cNvSpPr txBox="1"/>
          <p:nvPr/>
        </p:nvSpPr>
        <p:spPr>
          <a:xfrm>
            <a:off x="8184194" y="1065363"/>
            <a:ext cx="1919612" cy="441271"/>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rPr>
              <a:t>06 Sep 2023</a:t>
            </a:r>
          </a:p>
        </p:txBody>
      </p:sp>
      <p:sp>
        <p:nvSpPr>
          <p:cNvPr id="6" name="TextBox 6"/>
          <p:cNvSpPr txBox="1"/>
          <p:nvPr/>
        </p:nvSpPr>
        <p:spPr>
          <a:xfrm>
            <a:off x="8613856" y="9410700"/>
            <a:ext cx="1060288"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rPr>
              <a:t>Pipelines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otalTime>1</TotalTime>
  <Words>442</Words>
  <Application>Microsoft Office PowerPoint</Application>
  <PresentationFormat>Custom</PresentationFormat>
  <Paragraphs>73</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Poppins Bold</vt:lpstr>
      <vt:lpstr>Poppins Semi-Bold</vt:lpstr>
      <vt:lpstr>Poppins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PPT 3</dc:title>
  <cp:lastModifiedBy>Aggarwal, Tanishqa SBOBNG-PTIY/FAA</cp:lastModifiedBy>
  <cp:revision>2</cp:revision>
  <dcterms:created xsi:type="dcterms:W3CDTF">2006-08-16T00:00:00Z</dcterms:created>
  <dcterms:modified xsi:type="dcterms:W3CDTF">2023-09-08T11:08:39Z</dcterms:modified>
  <dc:identifier>DAFt0yatZEM</dc:identifier>
</cp:coreProperties>
</file>